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15363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15365" name="Oval 5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66" name="Oval 6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67" name="Oval 7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68" name="Oval 8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69" name="Oval 9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70" name="Freeform 10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71" name="Freeform 11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72" name="Freeform 12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73" name="Freeform 13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74" name="Freeform 14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75" name="Oval 15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" name="Group 16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15377" name="Oval 17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78" name="Oval 18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79" name="Oval 19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80" name="Oval 20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81" name="Oval 21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82" name="Oval 22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83" name="Oval 23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84" name="Oval 24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85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86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87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88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89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90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91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92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93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94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5" name="Group 35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15396" name="Freeform 36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97" name="Freeform 37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98" name="Freeform 38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99" name="Freeform 39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00" name="Freeform 40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01" name="Freeform 41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02" name="Freeform 42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03" name="Freeform 43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04" name="Freeform 44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05" name="Freeform 45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06" name="Freeform 46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07" name="Oval 47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08" name="Oval 48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09" name="Oval 49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10" name="Oval 50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11" name="Oval 51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12" name="Oval 52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6" name="Group 53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5414" name="Freeform 54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15" name="Freeform 55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16" name="Freeform 56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17" name="Freeform 57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18" name="Freeform 58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19" name="Freeform 59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20" name="Freeform 60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7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5422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423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424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425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15426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5427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5428" name="Rectangle 68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38472525-9DE7-4140-801D-B096457355D7}" type="datetimeFigureOut">
              <a:rPr lang="ru-RU" smtClean="0"/>
              <a:t>07.02.2016</a:t>
            </a:fld>
            <a:endParaRPr lang="ru-RU"/>
          </a:p>
        </p:txBody>
      </p:sp>
      <p:sp>
        <p:nvSpPr>
          <p:cNvPr id="15429" name="Rectangle 69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5430" name="Rectangle 70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78E378B7-6F00-4C56-8FEF-F3A5CD7993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8472525-9DE7-4140-801D-B096457355D7}" type="datetimeFigureOut">
              <a:rPr lang="ru-RU" smtClean="0"/>
              <a:t>07.02.2016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E378B7-6F00-4C56-8FEF-F3A5CD7993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483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483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8472525-9DE7-4140-801D-B096457355D7}" type="datetimeFigureOut">
              <a:rPr lang="ru-RU" smtClean="0"/>
              <a:t>07.02.2016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E378B7-6F00-4C56-8FEF-F3A5CD7993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8472525-9DE7-4140-801D-B096457355D7}" type="datetimeFigureOut">
              <a:rPr lang="ru-RU" smtClean="0"/>
              <a:t>07.02.2016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E378B7-6F00-4C56-8FEF-F3A5CD7993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8472525-9DE7-4140-801D-B096457355D7}" type="datetimeFigureOut">
              <a:rPr lang="ru-RU" smtClean="0"/>
              <a:t>07.02.2016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E378B7-6F00-4C56-8FEF-F3A5CD7993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8472525-9DE7-4140-801D-B096457355D7}" type="datetimeFigureOut">
              <a:rPr lang="ru-RU" smtClean="0"/>
              <a:t>07.02.2016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E378B7-6F00-4C56-8FEF-F3A5CD7993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8472525-9DE7-4140-801D-B096457355D7}" type="datetimeFigureOut">
              <a:rPr lang="ru-RU" smtClean="0"/>
              <a:t>07.02.2016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E378B7-6F00-4C56-8FEF-F3A5CD7993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8472525-9DE7-4140-801D-B096457355D7}" type="datetimeFigureOut">
              <a:rPr lang="ru-RU" smtClean="0"/>
              <a:t>07.02.2016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E378B7-6F00-4C56-8FEF-F3A5CD7993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8472525-9DE7-4140-801D-B096457355D7}" type="datetimeFigureOut">
              <a:rPr lang="ru-RU" smtClean="0"/>
              <a:t>07.02.2016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E378B7-6F00-4C56-8FEF-F3A5CD7993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8472525-9DE7-4140-801D-B096457355D7}" type="datetimeFigureOut">
              <a:rPr lang="ru-RU" smtClean="0"/>
              <a:t>07.02.2016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E378B7-6F00-4C56-8FEF-F3A5CD7993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8472525-9DE7-4140-801D-B096457355D7}" type="datetimeFigureOut">
              <a:rPr lang="ru-RU" smtClean="0"/>
              <a:t>07.02.2016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E378B7-6F00-4C56-8FEF-F3A5CD7993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/>
            <a:ahLst/>
            <a:cxnLst>
              <a:cxn ang="0">
                <a:pos x="0" y="132"/>
              </a:cxn>
              <a:cxn ang="0">
                <a:pos x="29" y="132"/>
              </a:cxn>
              <a:cxn ang="0">
                <a:pos x="77" y="108"/>
              </a:cxn>
              <a:cxn ang="0">
                <a:pos x="119" y="78"/>
              </a:cxn>
              <a:cxn ang="0">
                <a:pos x="155" y="48"/>
              </a:cxn>
              <a:cxn ang="0">
                <a:pos x="179" y="12"/>
              </a:cxn>
              <a:cxn ang="0">
                <a:pos x="173" y="6"/>
              </a:cxn>
              <a:cxn ang="0">
                <a:pos x="167" y="0"/>
              </a:cxn>
              <a:cxn ang="0">
                <a:pos x="137" y="42"/>
              </a:cxn>
              <a:cxn ang="0">
                <a:pos x="101" y="78"/>
              </a:cxn>
              <a:cxn ang="0">
                <a:pos x="53" y="108"/>
              </a:cxn>
              <a:cxn ang="0">
                <a:pos x="0" y="132"/>
              </a:cxn>
              <a:cxn ang="0">
                <a:pos x="0" y="132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14340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14342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43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44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45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46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47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48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49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50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51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52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14354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55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56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57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58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59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60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61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62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63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64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65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66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67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68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69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70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71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5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14373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74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75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76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77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78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79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80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81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82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83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84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85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86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87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88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89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6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4391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92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93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94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95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96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97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7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439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0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0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02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14403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4404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4405" name="Rectangle 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38472525-9DE7-4140-801D-B096457355D7}" type="datetimeFigureOut">
              <a:rPr lang="ru-RU" smtClean="0"/>
              <a:t>07.02.2016</a:t>
            </a:fld>
            <a:endParaRPr lang="ru-RU"/>
          </a:p>
        </p:txBody>
      </p:sp>
      <p:sp>
        <p:nvSpPr>
          <p:cNvPr id="14406" name="Rectangle 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4407" name="Rectangle 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78E378B7-6F00-4C56-8FEF-F3A5CD7993F6}" type="slidenum">
              <a:rPr lang="ru-RU" smtClean="0"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214282" y="357166"/>
            <a:ext cx="8786874" cy="1736725"/>
          </a:xfrm>
        </p:spPr>
        <p:txBody>
          <a:bodyPr/>
          <a:lstStyle/>
          <a:p>
            <a:r>
              <a:rPr lang="ru-RU" dirty="0" smtClean="0"/>
              <a:t>Оценка явлений, событий с разных точек зрения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>
          <a:xfrm>
            <a:off x="3143240" y="2285992"/>
            <a:ext cx="5829296" cy="3214710"/>
          </a:xfrm>
        </p:spPr>
        <p:txBody>
          <a:bodyPr/>
          <a:lstStyle/>
          <a:p>
            <a:r>
              <a:rPr lang="ru-RU" dirty="0" smtClean="0"/>
              <a:t>«Безраздельная сосредоточенность создает и художника, и учёного, и истинного мудреца, и подлинного безумца.» </a:t>
            </a:r>
          </a:p>
          <a:p>
            <a:r>
              <a:rPr lang="ru-RU" dirty="0"/>
              <a:t> </a:t>
            </a:r>
            <a:r>
              <a:rPr lang="ru-RU" dirty="0" smtClean="0"/>
              <a:t>       С.Цвейг</a:t>
            </a:r>
            <a:endParaRPr lang="ru-RU" dirty="0"/>
          </a:p>
        </p:txBody>
      </p:sp>
      <p:pic>
        <p:nvPicPr>
          <p:cNvPr id="4" name="Рисунок 3" descr="https://im0-tub-ru.yandex.net/i?id=72bdd307cdb2f2349581156810b050c4&amp;n=33&amp;h=215&amp;w=30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500438"/>
            <a:ext cx="357190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285884"/>
          </a:xfrm>
        </p:spPr>
        <p:txBody>
          <a:bodyPr/>
          <a:lstStyle/>
          <a:p>
            <a:r>
              <a:rPr lang="ru-RU" dirty="0" smtClean="0"/>
              <a:t>Левое и правое полушария головного мозга 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http://interesplanet.ru/wp-content/uploads/2013/05/wpid-uX987uvHGpI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270000"/>
            <a:ext cx="7143800" cy="5159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1. Учимся выражать мысли.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686056"/>
          </a:xfrm>
        </p:spPr>
        <p:txBody>
          <a:bodyPr/>
          <a:lstStyle/>
          <a:p>
            <a:r>
              <a:rPr lang="ru-RU" dirty="0" smtClean="0"/>
              <a:t>Передайте содержание предложения другими словами:    </a:t>
            </a:r>
          </a:p>
          <a:p>
            <a:r>
              <a:rPr lang="ru-RU" dirty="0">
                <a:solidFill>
                  <a:srgbClr val="FF0000"/>
                </a:solidFill>
              </a:rPr>
              <a:t>1 группа: Теплоход ушёл далеко в море</a:t>
            </a:r>
            <a:r>
              <a:rPr lang="ru-RU" dirty="0" smtClean="0">
                <a:solidFill>
                  <a:srgbClr val="FF0000"/>
                </a:solidFill>
              </a:rPr>
              <a:t>.</a:t>
            </a:r>
            <a:endParaRPr lang="ru-RU" dirty="0">
              <a:solidFill>
                <a:srgbClr val="FF0000"/>
              </a:solidFill>
            </a:endParaRPr>
          </a:p>
          <a:p>
            <a:r>
              <a:rPr lang="ru-RU" dirty="0">
                <a:solidFill>
                  <a:srgbClr val="7030A0"/>
                </a:solidFill>
              </a:rPr>
              <a:t>2 группа: По лугу бегает собака.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3786190"/>
            <a:ext cx="392909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7813"/>
            <a:ext cx="8286808" cy="865171"/>
          </a:xfrm>
        </p:spPr>
        <p:txBody>
          <a:bodyPr/>
          <a:lstStyle/>
          <a:p>
            <a:r>
              <a:rPr lang="ru-RU" b="1" dirty="0"/>
              <a:t>Задание 2. Понимание пословиц.</a:t>
            </a:r>
            <a:r>
              <a:rPr lang="ru-RU" dirty="0"/>
              <a:t>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71546"/>
            <a:ext cx="8643998" cy="5429288"/>
          </a:xfrm>
        </p:spPr>
        <p:txBody>
          <a:bodyPr/>
          <a:lstStyle/>
          <a:p>
            <a:r>
              <a:rPr lang="ru-RU" dirty="0"/>
              <a:t>Найдите в первом и втором абзацах пары пословиц, близких по смыслу.  </a:t>
            </a: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2071678"/>
          <a:ext cx="8929718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4859"/>
                <a:gridCol w="4464859"/>
              </a:tblGrid>
              <a:tr h="4786322"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Учиться  никогда не поздно </a:t>
                      </a:r>
                    </a:p>
                    <a:p>
                      <a:r>
                        <a:rPr lang="ru-RU" sz="2400" b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 На воре и шапка горит </a:t>
                      </a:r>
                    </a:p>
                    <a:p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Без терпения нет учения </a:t>
                      </a:r>
                    </a:p>
                    <a:p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400" b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Жизнь прожить – не поле перейти </a:t>
                      </a:r>
                    </a:p>
                    <a:p>
                      <a:r>
                        <a:rPr lang="ru-RU" sz="2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Ложка дёгтя в бочке мёда </a:t>
                      </a:r>
                    </a:p>
                    <a:p>
                      <a:r>
                        <a:rPr lang="ru-RU" sz="2400" b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Один в поле не воин </a:t>
                      </a:r>
                    </a:p>
                    <a:p>
                      <a:r>
                        <a:rPr lang="ru-RU" sz="2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Пуганая ворона куста боится </a:t>
                      </a:r>
                    </a:p>
                    <a:p>
                      <a:r>
                        <a:rPr lang="ru-RU" sz="2400" b="1" kern="1200" dirty="0" err="1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Дурака</a:t>
                      </a:r>
                      <a:r>
                        <a:rPr lang="ru-RU" sz="2400" b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 учить, что мёртвого лечить 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Без муки нет науки </a:t>
                      </a:r>
                    </a:p>
                    <a:p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Жизнь – не ложе из цветов </a:t>
                      </a:r>
                    </a:p>
                    <a:p>
                      <a:r>
                        <a:rPr lang="ru-RU" sz="2400" b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Тухлое яйцо всю кашу испортит </a:t>
                      </a:r>
                    </a:p>
                    <a:p>
                      <a:r>
                        <a:rPr lang="ru-RU" sz="2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Грамоте учиться всегда пригодится </a:t>
                      </a:r>
                    </a:p>
                    <a:p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400" b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Обжёгшись на молоке, дуешь на воду </a:t>
                      </a:r>
                    </a:p>
                    <a:p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Неразумного учить – в бездонную бочку воду лить </a:t>
                      </a:r>
                    </a:p>
                    <a:p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400" b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Лицо выдает негодяя   </a:t>
                      </a:r>
                    </a:p>
                    <a:p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Один всё равно что никто  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Задание 3. Игра «Хорошо – плохо»</a:t>
            </a:r>
            <a:r>
              <a:rPr lang="ru-RU" dirty="0"/>
              <a:t>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429264"/>
          </a:xfrm>
        </p:spPr>
        <p:txBody>
          <a:bodyPr/>
          <a:lstStyle/>
          <a:p>
            <a:r>
              <a:rPr lang="ru-RU" sz="2400" dirty="0">
                <a:solidFill>
                  <a:srgbClr val="0070C0"/>
                </a:solidFill>
              </a:rPr>
              <a:t>В ходе данной игры мы должны оценить одно и то же событие с разных сторон.  </a:t>
            </a:r>
          </a:p>
          <a:p>
            <a:r>
              <a:rPr lang="ru-RU" sz="1800" dirty="0">
                <a:solidFill>
                  <a:schemeClr val="bg1">
                    <a:lumMod val="50000"/>
                  </a:schemeClr>
                </a:solidFill>
              </a:rPr>
              <a:t>Например: </a:t>
            </a:r>
            <a:r>
              <a:rPr lang="ru-RU" sz="1800" b="1" dirty="0">
                <a:solidFill>
                  <a:srgbClr val="FF0000"/>
                </a:solidFill>
              </a:rPr>
              <a:t>Драка </a:t>
            </a:r>
            <a:endParaRPr lang="ru-RU" sz="1800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1800" b="1" dirty="0">
                <a:solidFill>
                  <a:srgbClr val="FF0000"/>
                </a:solidFill>
              </a:rPr>
              <a:t>Хорошо:  </a:t>
            </a:r>
            <a:r>
              <a:rPr lang="ru-RU" sz="1800" dirty="0"/>
              <a:t>Постоял за себя                        </a:t>
            </a:r>
            <a:r>
              <a:rPr lang="ru-RU" sz="1800" b="1" dirty="0">
                <a:solidFill>
                  <a:schemeClr val="accent5">
                    <a:lumMod val="10000"/>
                  </a:schemeClr>
                </a:solidFill>
              </a:rPr>
              <a:t>Плохо:</a:t>
            </a:r>
            <a:r>
              <a:rPr lang="ru-RU" sz="1800" dirty="0"/>
              <a:t> Порвал одежду </a:t>
            </a:r>
          </a:p>
          <a:p>
            <a:pPr>
              <a:buNone/>
            </a:pPr>
            <a:r>
              <a:rPr lang="ru-RU" sz="1800" dirty="0"/>
              <a:t>             </a:t>
            </a:r>
            <a:r>
              <a:rPr lang="ru-RU" sz="1800" dirty="0" smtClean="0"/>
              <a:t>Сумел </a:t>
            </a:r>
            <a:r>
              <a:rPr lang="ru-RU" sz="1800" dirty="0"/>
              <a:t>защитить слабого                    Будут ругаться родители </a:t>
            </a:r>
          </a:p>
          <a:p>
            <a:pPr>
              <a:buNone/>
            </a:pPr>
            <a:r>
              <a:rPr lang="ru-RU" sz="1800" dirty="0"/>
              <a:t>             </a:t>
            </a:r>
            <a:r>
              <a:rPr lang="ru-RU" sz="1800" dirty="0" smtClean="0"/>
              <a:t> </a:t>
            </a:r>
            <a:r>
              <a:rPr lang="ru-RU" sz="1800" dirty="0"/>
              <a:t>Показал, кто здесь главный          Поссорился со своими </a:t>
            </a:r>
            <a:r>
              <a:rPr lang="ru-RU" sz="1800" dirty="0" smtClean="0"/>
              <a:t>друзьями</a:t>
            </a:r>
            <a:r>
              <a:rPr lang="ru-RU" sz="1800" dirty="0"/>
              <a:t> </a:t>
            </a:r>
          </a:p>
          <a:p>
            <a:r>
              <a:rPr lang="ru-RU" sz="2800" dirty="0">
                <a:solidFill>
                  <a:srgbClr val="0070C0"/>
                </a:solidFill>
              </a:rPr>
              <a:t>Найдите положительные стороны в следующих неприятных событиях:  </a:t>
            </a:r>
          </a:p>
          <a:p>
            <a:r>
              <a:rPr lang="ru-RU" dirty="0">
                <a:solidFill>
                  <a:srgbClr val="C00000"/>
                </a:solidFill>
              </a:rPr>
              <a:t>Вылет самолёта задерживается на 2 часа. </a:t>
            </a:r>
          </a:p>
          <a:p>
            <a:r>
              <a:rPr lang="ru-RU" dirty="0">
                <a:solidFill>
                  <a:srgbClr val="C00000"/>
                </a:solidFill>
              </a:rPr>
              <a:t>Родителей вызывают к директору. </a:t>
            </a:r>
          </a:p>
          <a:p>
            <a:r>
              <a:rPr lang="ru-RU" dirty="0">
                <a:solidFill>
                  <a:srgbClr val="C00000"/>
                </a:solidFill>
              </a:rPr>
              <a:t>Дома сломался телевизор. 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0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1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722295"/>
          </a:xfrm>
        </p:spPr>
        <p:txBody>
          <a:bodyPr/>
          <a:lstStyle/>
          <a:p>
            <a:r>
              <a:rPr lang="ru-RU" b="1" dirty="0"/>
              <a:t>Задание 4. Ребус</a:t>
            </a:r>
            <a:r>
              <a:rPr lang="ru-RU" dirty="0"/>
              <a:t>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7"/>
            <a:ext cx="8229600" cy="857255"/>
          </a:xfrm>
        </p:spPr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Попробуйте решить следующие ребусы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714488"/>
            <a:ext cx="8358246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7"/>
            <a:ext cx="8229600" cy="785819"/>
          </a:xfrm>
        </p:spPr>
        <p:txBody>
          <a:bodyPr/>
          <a:lstStyle/>
          <a:p>
            <a:r>
              <a:rPr lang="ru-RU" b="1" dirty="0"/>
              <a:t>Задание 5. </a:t>
            </a:r>
            <a:r>
              <a:rPr lang="ru-RU" b="1" dirty="0" err="1" smtClean="0"/>
              <a:t>Танграм</a:t>
            </a:r>
            <a:r>
              <a:rPr lang="ru-RU" b="1" dirty="0" smtClean="0"/>
              <a:t> 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Picture 12" descr="nambe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48" y="214290"/>
            <a:ext cx="990600" cy="9906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7158" y="714356"/>
            <a:ext cx="321471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 smtClean="0">
                <a:solidFill>
                  <a:srgbClr val="002060"/>
                </a:solidFill>
                <a:latin typeface="Times New Roman" pitchFamily="18" charset="0"/>
              </a:rPr>
              <a:t>Китайская головоломка,</a:t>
            </a:r>
          </a:p>
          <a:p>
            <a:r>
              <a:rPr lang="ru-RU" sz="2000" b="1" u="sng" dirty="0" smtClean="0">
                <a:solidFill>
                  <a:srgbClr val="002060"/>
                </a:solidFill>
                <a:latin typeface="Times New Roman" pitchFamily="18" charset="0"/>
              </a:rPr>
              <a:t>позволяющая создавать</a:t>
            </a:r>
          </a:p>
          <a:p>
            <a:r>
              <a:rPr lang="ru-RU" sz="2000" b="1" u="sng" dirty="0" smtClean="0">
                <a:solidFill>
                  <a:srgbClr val="002060"/>
                </a:solidFill>
                <a:latin typeface="Times New Roman" pitchFamily="18" charset="0"/>
              </a:rPr>
              <a:t>различные фигуры</a:t>
            </a:r>
            <a:endParaRPr lang="ru-RU" sz="2000" b="1" u="sng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pic>
        <p:nvPicPr>
          <p:cNvPr id="6" name="Picture 31" descr="nambe10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4282" y="1714488"/>
            <a:ext cx="8572560" cy="368940"/>
          </a:xfrm>
          <a:prstGeom prst="rect">
            <a:avLst/>
          </a:prstGeom>
          <a:noFill/>
        </p:spPr>
      </p:pic>
      <p:pic>
        <p:nvPicPr>
          <p:cNvPr id="7" name="Рисунок 6" descr="http://fusionpiter.ru/images/thumbnails/images/remote/http--www.playroom.ru-images-stories-obrazovanie2-tangr3-624x139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285992"/>
            <a:ext cx="8286808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fusionpiter.ru/images/thumbnails/images/remote/http--www.playroom.ru-images-stories-obrazovanie2-tangr2-624x138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4429132"/>
            <a:ext cx="821537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14423"/>
            <a:ext cx="8501122" cy="2643205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Сегодня на занятии  я узнал …… </a:t>
            </a:r>
          </a:p>
          <a:p>
            <a:r>
              <a:rPr lang="ru-RU" dirty="0">
                <a:solidFill>
                  <a:srgbClr val="002060"/>
                </a:solidFill>
              </a:rPr>
              <a:t>Мне сегодня понравилось, потому что я …… </a:t>
            </a:r>
          </a:p>
          <a:p>
            <a:r>
              <a:rPr lang="ru-RU" dirty="0">
                <a:solidFill>
                  <a:srgbClr val="FF0000"/>
                </a:solidFill>
              </a:rPr>
              <a:t>Мне было интересно заниматься ….</a:t>
            </a:r>
          </a:p>
          <a:p>
            <a:endParaRPr lang="ru-RU" dirty="0"/>
          </a:p>
        </p:txBody>
      </p:sp>
      <p:pic>
        <p:nvPicPr>
          <p:cNvPr id="4" name="Рисунок 3" descr="C:\Users\Гамоненко\Pictures\ученик\1191268711_c4103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3429000"/>
            <a:ext cx="3071834" cy="3143272"/>
          </a:xfrm>
          <a:prstGeom prst="rect">
            <a:avLst/>
          </a:prstGeom>
          <a:noFill/>
        </p:spPr>
      </p:pic>
      <p:pic>
        <p:nvPicPr>
          <p:cNvPr id="6" name="Рисунок 5" descr="C:\Users\Надежда\Desktop\16297.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8082" y="214290"/>
            <a:ext cx="1357322" cy="13573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</a:rPr>
              <a:t>Спасибо за </a:t>
            </a: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</a:rPr>
              <a:t>работу!</a:t>
            </a:r>
            <a:endParaRPr lang="ru-RU" sz="6000" dirty="0" smtClean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30723" name="Picture 5" descr="CAT36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0338" y="2276475"/>
            <a:ext cx="3816350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2071688" y="1928813"/>
            <a:ext cx="5143500" cy="421481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mtClean="0"/>
              <a:t>                                                         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руги">
  <a:themeElements>
    <a:clrScheme name="Круги 6">
      <a:dk1>
        <a:srgbClr val="CDD9D1"/>
      </a:dk1>
      <a:lt1>
        <a:srgbClr val="FFFFFF"/>
      </a:lt1>
      <a:dk2>
        <a:srgbClr val="A3BBA9"/>
      </a:dk2>
      <a:lt2>
        <a:srgbClr val="007D80"/>
      </a:lt2>
      <a:accent1>
        <a:srgbClr val="9CA8A4"/>
      </a:accent1>
      <a:accent2>
        <a:srgbClr val="CBD7CE"/>
      </a:accent2>
      <a:accent3>
        <a:srgbClr val="CEDAD1"/>
      </a:accent3>
      <a:accent4>
        <a:srgbClr val="DADADA"/>
      </a:accent4>
      <a:accent5>
        <a:srgbClr val="CBD1CF"/>
      </a:accent5>
      <a:accent6>
        <a:srgbClr val="B8C3BA"/>
      </a:accent6>
      <a:hlink>
        <a:srgbClr val="009900"/>
      </a:hlink>
      <a:folHlink>
        <a:srgbClr val="009999"/>
      </a:folHlink>
    </a:clrScheme>
    <a:fontScheme name="Круг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уги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уги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Презентацсреднее_арифм</Template>
  <TotalTime>74</TotalTime>
  <Words>270</Words>
  <Application>Microsoft Office PowerPoint</Application>
  <PresentationFormat>Экран (4:3)</PresentationFormat>
  <Paragraphs>48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Круги</vt:lpstr>
      <vt:lpstr>Оценка явлений, событий с разных точек зрения</vt:lpstr>
      <vt:lpstr>Левое и правое полушария головного мозга  </vt:lpstr>
      <vt:lpstr>Задание 1. Учимся выражать мысли. </vt:lpstr>
      <vt:lpstr>Задание 2. Понимание пословиц. </vt:lpstr>
      <vt:lpstr>Задание 3. Игра «Хорошо – плохо» </vt:lpstr>
      <vt:lpstr>Задание 4. Ребус </vt:lpstr>
      <vt:lpstr>Задание 5. Танграм   </vt:lpstr>
      <vt:lpstr>Слайд 8</vt:lpstr>
      <vt:lpstr>Спасибо за работу!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Оценка явлений, событий с разных точек зрения</dc:title>
  <dc:creator>Гамоненко</dc:creator>
  <cp:lastModifiedBy>Гамоненко</cp:lastModifiedBy>
  <cp:revision>9</cp:revision>
  <dcterms:created xsi:type="dcterms:W3CDTF">2016-02-07T13:02:11Z</dcterms:created>
  <dcterms:modified xsi:type="dcterms:W3CDTF">2016-02-07T14:16:28Z</dcterms:modified>
</cp:coreProperties>
</file>