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7" r:id="rId4"/>
    <p:sldId id="258" r:id="rId5"/>
    <p:sldId id="259" r:id="rId6"/>
    <p:sldId id="272" r:id="rId7"/>
    <p:sldId id="273" r:id="rId8"/>
    <p:sldId id="261" r:id="rId9"/>
    <p:sldId id="262" r:id="rId10"/>
    <p:sldId id="260" r:id="rId11"/>
    <p:sldId id="263" r:id="rId12"/>
    <p:sldId id="266" r:id="rId13"/>
    <p:sldId id="267" r:id="rId14"/>
    <p:sldId id="268" r:id="rId15"/>
    <p:sldId id="264" r:id="rId16"/>
    <p:sldId id="270" r:id="rId17"/>
    <p:sldId id="271" r:id="rId18"/>
    <p:sldId id="265" r:id="rId19"/>
    <p:sldId id="269" r:id="rId20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586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54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027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1905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432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516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3529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006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931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82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617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759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246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336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434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34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912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BC5F6E-21EC-48A9-860D-B07ACCDCEC5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97D57F8-866E-451F-9AA0-0C5EF8FDC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135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yandex.ru/clck/jsredir?bu=zie&amp;from=yandex.ru;search/;web;;&amp;text=&amp;etext=1982.TS-2iV5bxpg978WurI5dn6ZFKlFDm9x7uithSoIxKR4c3bwqsnFQpXqoBH0wZVNOsshhAuJKEyOXOkuNWRKOYX09FJA4OVD-ZBZn1t5bSoQ.97fecfe52e5487a797b8fafe22f03dafff4548c7&amp;uuid=&amp;state=PEtFfuTeVD4jaxywoSUvtB2i7c0_vxGdh55VB9hR14QS1N0NrQgnV16vRuzYFaOEB7KdPq8S2zwbmANv3WiKtXJN5vJlLAwdq1Ni_SW6s4Q,&amp;&amp;cst=AiuY0DBWFJ5eVd_Onia6xvLTcz9gnsUjP7igKcA1fEjl7YflIG67AJQBliD8iywoIvz1VnDnSQ_SnQXLGQQZ4Yz1k94b-c7BegaW8H2oa4ipsPcAy4BVd-bq3cZFv__gm8YaWhixwKi4RUoHuTRZSTo0HrqXNzCpPw9NSBomtIGnxuBX9yR9u4llg0uoMkI9qHGjSUP2t5qL0CBcFna8B9b7pw0yu5G6FZov1NjynagY0M9_9Rrg2Tu07N1gxPb4dABXFUN1N0nt6oNYibeyMfkSTzqvygPl&amp;data=UlNrNmk5WktYejY4cHFySjRXSWhXQU5mQ3dNQzlucUZ6akt6NVhTdXpaYmlfaUk3Y1dLelh5THZvb2NKSlB4RkZaaEJDbVVYZC12NmE4VUxxbmlSV2I4SE50UmlBVjhTLVYxT1AyWHhFdG8s&amp;sign=d0fa7fb9e143a60214d18ad84ec108c7&amp;keyno=0&amp;b64e=2&amp;ref=orjY4mGPRjk5boDnW0uvlrrd71vZw9kp3kluEMPUtTTV8ysRlhdnKFiwRAcJrX2L-EqfDIc-tv6pzTEEU4wjxlAtOPz3-07x7PzaHXCzsP3QQIXhujtQE2tnYmovvqNLF36bsthMiZeP8QnjkBKWnSg85kpS7ZCB9MhxNOSU_kNXog7jDdEvTvRKs0qJO5JdW1KYgQzedeEhwkKQznjr66OHYLwZUIwBsU-NkdZmW9pY7YedeKvtFOx8ieI5dp6zFQg3KHv8bO8,&amp;l10n=ru&amp;rp=1&amp;cts=1543215855637&amp;mc=5.83677964183834&amp;hdtime=138924.8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47545" y="1661746"/>
            <a:ext cx="7297617" cy="3042139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/>
              <a:t>Успешное прохождение государственной итоговой аттестации выпускников как показатель качественного обучения</a:t>
            </a: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80485" y="5606685"/>
            <a:ext cx="4123592" cy="1013923"/>
          </a:xfrm>
        </p:spPr>
        <p:txBody>
          <a:bodyPr/>
          <a:lstStyle/>
          <a:p>
            <a:r>
              <a:rPr lang="ru-RU" b="1" dirty="0" smtClean="0"/>
              <a:t>МОУ Константиновская СОШ</a:t>
            </a:r>
          </a:p>
          <a:p>
            <a:r>
              <a:rPr lang="ru-RU" b="1" smtClean="0"/>
              <a:t>27 ноября </a:t>
            </a:r>
            <a:r>
              <a:rPr lang="ru-RU" b="1" smtClean="0"/>
              <a:t>2018 </a:t>
            </a:r>
            <a:r>
              <a:rPr lang="ru-RU" b="1" smtClean="0"/>
              <a:t>года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066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271" y="577686"/>
            <a:ext cx="9601196" cy="855461"/>
          </a:xfrm>
        </p:spPr>
        <p:txBody>
          <a:bodyPr/>
          <a:lstStyle/>
          <a:p>
            <a:pPr algn="ctr"/>
            <a:r>
              <a:rPr lang="ru-RU" b="1" dirty="0" smtClean="0"/>
              <a:t>Результаты ВПР 11 класс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3758206"/>
              </p:ext>
            </p:extLst>
          </p:nvPr>
        </p:nvGraphicFramePr>
        <p:xfrm>
          <a:off x="864577" y="1312619"/>
          <a:ext cx="10515600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407653494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3144953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83092000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1250738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Предмет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Учитель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Успеваемость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Качество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1168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Биология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Бонадрева</a:t>
                      </a:r>
                      <a:r>
                        <a:rPr lang="ru-RU" b="1" dirty="0" smtClean="0"/>
                        <a:t> Тамара Васильевна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87,5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6392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География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Агапеева Валентина Борисовна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6786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История (11А)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Пономаренко Анна</a:t>
                      </a:r>
                      <a:r>
                        <a:rPr lang="ru-RU" b="1" baseline="0" dirty="0" smtClean="0"/>
                        <a:t> Борисовна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988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История (11Б)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Филиппова Жанна Анатольевна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67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41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Английский</a:t>
                      </a:r>
                      <a:r>
                        <a:rPr lang="ru-RU" b="1" baseline="0" dirty="0" smtClean="0"/>
                        <a:t> язык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Каплина Татьяна Викторовна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92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63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047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Химия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Поротикова</a:t>
                      </a:r>
                      <a:r>
                        <a:rPr lang="ru-RU" b="1" dirty="0" smtClean="0"/>
                        <a:t> Татьяна Леонидовна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96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46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201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Физика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Илюшина Нина Ивановна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72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272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56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38360"/>
          </a:xfrm>
        </p:spPr>
        <p:txBody>
          <a:bodyPr/>
          <a:lstStyle/>
          <a:p>
            <a:pPr algn="ctr"/>
            <a:r>
              <a:rPr lang="ru-RU" b="1" dirty="0" smtClean="0"/>
              <a:t>Анкетирование выпускников 11 класса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2808" y="1424354"/>
            <a:ext cx="9990992" cy="491490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Ответили да</a:t>
            </a:r>
            <a:r>
              <a:rPr lang="ru-RU" b="1" dirty="0" smtClean="0"/>
              <a:t>: </a:t>
            </a:r>
            <a:endParaRPr lang="ru-RU" b="1" dirty="0" smtClean="0"/>
          </a:p>
          <a:p>
            <a:pPr marL="514350" indent="-514350">
              <a:buAutoNum type="arabicPeriod"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- </a:t>
            </a:r>
            <a:r>
              <a:rPr lang="ru-RU" b="1" dirty="0" smtClean="0"/>
              <a:t>русский язык – 21 человек, </a:t>
            </a:r>
          </a:p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	         - математика – 17 человек,</a:t>
            </a:r>
          </a:p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	         - история – 4 человека,</a:t>
            </a:r>
          </a:p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	         - физика – 6 человек,</a:t>
            </a:r>
          </a:p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	         - обществознание – 20 человек,</a:t>
            </a:r>
          </a:p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	         - биология – 5 человек,</a:t>
            </a:r>
          </a:p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	         - английский язык – 3 человека</a:t>
            </a:r>
          </a:p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	         - литература – 3 человека</a:t>
            </a:r>
            <a:r>
              <a:rPr lang="ru-RU" dirty="0" smtClean="0"/>
              <a:t>	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71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38360"/>
          </a:xfrm>
        </p:spPr>
        <p:txBody>
          <a:bodyPr/>
          <a:lstStyle/>
          <a:p>
            <a:pPr algn="ctr"/>
            <a:r>
              <a:rPr lang="ru-RU" b="1" dirty="0" smtClean="0"/>
              <a:t>Анкетирование выпускников 11 класса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8138" y="1380392"/>
            <a:ext cx="9929447" cy="507316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3</a:t>
            </a:r>
            <a:r>
              <a:rPr lang="ru-RU" dirty="0" smtClean="0">
                <a:solidFill>
                  <a:srgbClr val="FF0000"/>
                </a:solidFill>
              </a:rPr>
              <a:t>. - </a:t>
            </a:r>
            <a:r>
              <a:rPr lang="ru-RU" b="1" dirty="0" smtClean="0"/>
              <a:t>русский язык: «5» – 5, «4» – 14, «3» – 7, «2» - 1</a:t>
            </a:r>
          </a:p>
          <a:p>
            <a:pPr marL="0" indent="0">
              <a:buNone/>
            </a:pPr>
            <a:r>
              <a:rPr lang="ru-RU" b="1" dirty="0" smtClean="0"/>
              <a:t>- математика: </a:t>
            </a:r>
            <a:r>
              <a:rPr lang="ru-RU" b="1" dirty="0">
                <a:solidFill>
                  <a:prstClr val="black"/>
                </a:solidFill>
              </a:rPr>
              <a:t>«5» – 1, «4» – 8, «3» – 12, «2» - </a:t>
            </a:r>
            <a:r>
              <a:rPr lang="ru-RU" b="1" dirty="0" smtClean="0">
                <a:solidFill>
                  <a:prstClr val="black"/>
                </a:solidFill>
              </a:rPr>
              <a:t>6</a:t>
            </a:r>
            <a:endParaRPr lang="ru-RU" b="1" dirty="0" smtClean="0"/>
          </a:p>
          <a:p>
            <a:pPr marL="0" lvl="0" indent="0">
              <a:buNone/>
            </a:pPr>
            <a:r>
              <a:rPr lang="ru-RU" b="1" dirty="0" smtClean="0"/>
              <a:t>  - история – </a:t>
            </a:r>
            <a:r>
              <a:rPr lang="ru-RU" b="1" dirty="0" smtClean="0">
                <a:solidFill>
                  <a:prstClr val="black"/>
                </a:solidFill>
              </a:rPr>
              <a:t>«</a:t>
            </a:r>
            <a:r>
              <a:rPr lang="ru-RU" b="1" dirty="0">
                <a:solidFill>
                  <a:prstClr val="black"/>
                </a:solidFill>
              </a:rPr>
              <a:t>4» – </a:t>
            </a:r>
            <a:r>
              <a:rPr lang="ru-RU" b="1" dirty="0" smtClean="0">
                <a:solidFill>
                  <a:prstClr val="black"/>
                </a:solidFill>
              </a:rPr>
              <a:t>1, </a:t>
            </a:r>
            <a:r>
              <a:rPr lang="ru-RU" b="1" dirty="0">
                <a:solidFill>
                  <a:prstClr val="black"/>
                </a:solidFill>
              </a:rPr>
              <a:t>«3» – </a:t>
            </a:r>
            <a:r>
              <a:rPr lang="ru-RU" b="1" dirty="0" smtClean="0">
                <a:solidFill>
                  <a:prstClr val="black"/>
                </a:solidFill>
              </a:rPr>
              <a:t>1, </a:t>
            </a:r>
            <a:r>
              <a:rPr lang="ru-RU" b="1" dirty="0">
                <a:solidFill>
                  <a:prstClr val="black"/>
                </a:solidFill>
              </a:rPr>
              <a:t>«2» - </a:t>
            </a:r>
            <a:r>
              <a:rPr lang="ru-RU" b="1" dirty="0" smtClean="0">
                <a:solidFill>
                  <a:prstClr val="black"/>
                </a:solidFill>
              </a:rPr>
              <a:t>2</a:t>
            </a:r>
            <a:endParaRPr lang="ru-RU" b="1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b="1" dirty="0" smtClean="0"/>
              <a:t>  - физика – </a:t>
            </a:r>
            <a:r>
              <a:rPr lang="ru-RU" b="1" dirty="0" smtClean="0">
                <a:solidFill>
                  <a:prstClr val="black"/>
                </a:solidFill>
              </a:rPr>
              <a:t>«</a:t>
            </a:r>
            <a:r>
              <a:rPr lang="ru-RU" b="1" dirty="0">
                <a:solidFill>
                  <a:prstClr val="black"/>
                </a:solidFill>
              </a:rPr>
              <a:t>4» – </a:t>
            </a:r>
            <a:r>
              <a:rPr lang="ru-RU" b="1" dirty="0" smtClean="0">
                <a:solidFill>
                  <a:prstClr val="black"/>
                </a:solidFill>
              </a:rPr>
              <a:t>1, </a:t>
            </a:r>
            <a:r>
              <a:rPr lang="ru-RU" b="1" dirty="0">
                <a:solidFill>
                  <a:prstClr val="black"/>
                </a:solidFill>
              </a:rPr>
              <a:t>«3» – </a:t>
            </a:r>
            <a:r>
              <a:rPr lang="ru-RU" b="1" dirty="0" smtClean="0">
                <a:solidFill>
                  <a:prstClr val="black"/>
                </a:solidFill>
              </a:rPr>
              <a:t>2</a:t>
            </a:r>
            <a:r>
              <a:rPr lang="ru-RU" b="1" dirty="0">
                <a:solidFill>
                  <a:prstClr val="black"/>
                </a:solidFill>
              </a:rPr>
              <a:t>, «2» - </a:t>
            </a:r>
            <a:r>
              <a:rPr lang="ru-RU" b="1" dirty="0" smtClean="0">
                <a:solidFill>
                  <a:prstClr val="black"/>
                </a:solidFill>
              </a:rPr>
              <a:t>3</a:t>
            </a:r>
            <a:endParaRPr lang="ru-RU" b="1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b="1" dirty="0" smtClean="0"/>
              <a:t> - обществознание – </a:t>
            </a:r>
            <a:r>
              <a:rPr lang="ru-RU" b="1" dirty="0" smtClean="0">
                <a:solidFill>
                  <a:prstClr val="black"/>
                </a:solidFill>
              </a:rPr>
              <a:t>«</a:t>
            </a:r>
            <a:r>
              <a:rPr lang="ru-RU" b="1" dirty="0">
                <a:solidFill>
                  <a:prstClr val="black"/>
                </a:solidFill>
              </a:rPr>
              <a:t>5» – </a:t>
            </a:r>
            <a:r>
              <a:rPr lang="ru-RU" b="1" dirty="0" smtClean="0">
                <a:solidFill>
                  <a:prstClr val="black"/>
                </a:solidFill>
              </a:rPr>
              <a:t>2, </a:t>
            </a:r>
            <a:r>
              <a:rPr lang="ru-RU" b="1" dirty="0">
                <a:solidFill>
                  <a:prstClr val="black"/>
                </a:solidFill>
              </a:rPr>
              <a:t>«4» – </a:t>
            </a:r>
            <a:r>
              <a:rPr lang="ru-RU" b="1" dirty="0" smtClean="0">
                <a:solidFill>
                  <a:prstClr val="black"/>
                </a:solidFill>
              </a:rPr>
              <a:t>11, </a:t>
            </a:r>
            <a:r>
              <a:rPr lang="ru-RU" b="1" dirty="0">
                <a:solidFill>
                  <a:prstClr val="black"/>
                </a:solidFill>
              </a:rPr>
              <a:t>«3» – 6</a:t>
            </a:r>
            <a:r>
              <a:rPr lang="ru-RU" b="1" dirty="0" smtClean="0">
                <a:solidFill>
                  <a:prstClr val="black"/>
                </a:solidFill>
              </a:rPr>
              <a:t>, </a:t>
            </a:r>
            <a:r>
              <a:rPr lang="ru-RU" b="1" dirty="0">
                <a:solidFill>
                  <a:prstClr val="black"/>
                </a:solidFill>
              </a:rPr>
              <a:t>«2» - </a:t>
            </a:r>
            <a:r>
              <a:rPr lang="ru-RU" b="1" dirty="0" smtClean="0">
                <a:solidFill>
                  <a:prstClr val="black"/>
                </a:solidFill>
              </a:rPr>
              <a:t>4</a:t>
            </a:r>
            <a:endParaRPr lang="ru-RU" b="1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b="1" dirty="0" smtClean="0"/>
              <a:t> - биология – </a:t>
            </a:r>
            <a:r>
              <a:rPr lang="ru-RU" b="1" dirty="0">
                <a:solidFill>
                  <a:prstClr val="black"/>
                </a:solidFill>
              </a:rPr>
              <a:t>«5» – 1, </a:t>
            </a:r>
            <a:r>
              <a:rPr lang="ru-RU" b="1" dirty="0" smtClean="0">
                <a:solidFill>
                  <a:prstClr val="black"/>
                </a:solidFill>
              </a:rPr>
              <a:t>«</a:t>
            </a:r>
            <a:r>
              <a:rPr lang="ru-RU" b="1" dirty="0">
                <a:solidFill>
                  <a:prstClr val="black"/>
                </a:solidFill>
              </a:rPr>
              <a:t>3» – </a:t>
            </a:r>
            <a:r>
              <a:rPr lang="ru-RU" b="1" dirty="0" smtClean="0">
                <a:solidFill>
                  <a:prstClr val="black"/>
                </a:solidFill>
              </a:rPr>
              <a:t>2</a:t>
            </a:r>
            <a:r>
              <a:rPr lang="ru-RU" b="1" dirty="0">
                <a:solidFill>
                  <a:prstClr val="black"/>
                </a:solidFill>
              </a:rPr>
              <a:t>, «2» - </a:t>
            </a:r>
            <a:r>
              <a:rPr lang="ru-RU" b="1" dirty="0" smtClean="0">
                <a:solidFill>
                  <a:prstClr val="black"/>
                </a:solidFill>
              </a:rPr>
              <a:t>2</a:t>
            </a:r>
            <a:endParaRPr lang="ru-RU" b="1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- английский </a:t>
            </a:r>
            <a:r>
              <a:rPr lang="ru-RU" b="1" dirty="0">
                <a:solidFill>
                  <a:prstClr val="black"/>
                </a:solidFill>
              </a:rPr>
              <a:t>язык </a:t>
            </a:r>
            <a:r>
              <a:rPr lang="ru-RU" b="1" dirty="0" smtClean="0">
                <a:solidFill>
                  <a:prstClr val="black"/>
                </a:solidFill>
              </a:rPr>
              <a:t>– «4» </a:t>
            </a:r>
            <a:r>
              <a:rPr lang="ru-RU" b="1" dirty="0">
                <a:solidFill>
                  <a:prstClr val="black"/>
                </a:solidFill>
              </a:rPr>
              <a:t>– </a:t>
            </a:r>
            <a:r>
              <a:rPr lang="ru-RU" b="1" dirty="0" smtClean="0">
                <a:solidFill>
                  <a:prstClr val="black"/>
                </a:solidFill>
              </a:rPr>
              <a:t>2, </a:t>
            </a:r>
            <a:r>
              <a:rPr lang="ru-RU" b="1" dirty="0">
                <a:solidFill>
                  <a:prstClr val="black"/>
                </a:solidFill>
              </a:rPr>
              <a:t>«3» – </a:t>
            </a:r>
            <a:r>
              <a:rPr lang="ru-RU" b="1" dirty="0" smtClean="0">
                <a:solidFill>
                  <a:prstClr val="black"/>
                </a:solidFill>
              </a:rPr>
              <a:t>1</a:t>
            </a:r>
            <a:endParaRPr lang="ru-RU" b="1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b="1" dirty="0" smtClean="0"/>
              <a:t>- литература – </a:t>
            </a:r>
            <a:r>
              <a:rPr lang="ru-RU" b="1" dirty="0" smtClean="0">
                <a:solidFill>
                  <a:prstClr val="black"/>
                </a:solidFill>
              </a:rPr>
              <a:t>«4» </a:t>
            </a:r>
            <a:r>
              <a:rPr lang="ru-RU" b="1" dirty="0">
                <a:solidFill>
                  <a:prstClr val="black"/>
                </a:solidFill>
              </a:rPr>
              <a:t>– </a:t>
            </a:r>
            <a:r>
              <a:rPr lang="ru-RU" b="1" dirty="0" smtClean="0">
                <a:solidFill>
                  <a:prstClr val="black"/>
                </a:solidFill>
              </a:rPr>
              <a:t>2, </a:t>
            </a:r>
            <a:r>
              <a:rPr lang="ru-RU" b="1" dirty="0">
                <a:solidFill>
                  <a:prstClr val="black"/>
                </a:solidFill>
              </a:rPr>
              <a:t>«3» – </a:t>
            </a:r>
            <a:r>
              <a:rPr lang="ru-RU" b="1" dirty="0" smtClean="0">
                <a:solidFill>
                  <a:prstClr val="black"/>
                </a:solidFill>
              </a:rPr>
              <a:t>1</a:t>
            </a:r>
            <a:endParaRPr lang="ru-RU" b="1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ru-RU" b="1" dirty="0" smtClean="0"/>
              <a:t>	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8185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9081"/>
          </a:xfrm>
        </p:spPr>
        <p:txBody>
          <a:bodyPr/>
          <a:lstStyle/>
          <a:p>
            <a:pPr algn="ctr"/>
            <a:r>
              <a:rPr lang="ru-RU" b="1" dirty="0" smtClean="0"/>
              <a:t>Анкетирование выпускников 11 класса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6961" y="1134207"/>
            <a:ext cx="9829801" cy="508195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4</a:t>
            </a:r>
            <a:r>
              <a:rPr lang="ru-RU" dirty="0" smtClean="0">
                <a:solidFill>
                  <a:srgbClr val="FF0000"/>
                </a:solidFill>
              </a:rPr>
              <a:t>. - </a:t>
            </a:r>
            <a:r>
              <a:rPr lang="ru-RU" b="1" dirty="0" smtClean="0"/>
              <a:t>русский язык: от 0 до 1,5 часа (5 человек – о часов)</a:t>
            </a:r>
          </a:p>
          <a:p>
            <a:pPr>
              <a:buFontTx/>
              <a:buChar char="-"/>
            </a:pPr>
            <a:r>
              <a:rPr lang="ru-RU" b="1" dirty="0" smtClean="0"/>
              <a:t>математика: от 15 минут до 1 часа</a:t>
            </a:r>
          </a:p>
          <a:p>
            <a:pPr>
              <a:buFontTx/>
              <a:buChar char="-"/>
            </a:pPr>
            <a:r>
              <a:rPr lang="ru-RU" b="1" dirty="0" smtClean="0"/>
              <a:t> предметы по выбору: от 20 минут до 2 часов</a:t>
            </a:r>
          </a:p>
          <a:p>
            <a:pPr>
              <a:buFontTx/>
              <a:buChar char="-"/>
            </a:pPr>
            <a:endParaRPr lang="ru-RU" b="1" dirty="0"/>
          </a:p>
          <a:p>
            <a:pPr marL="0" lv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5. - </a:t>
            </a:r>
            <a:r>
              <a:rPr lang="ru-RU" b="1" dirty="0" smtClean="0"/>
              <a:t>Интернет-портал «Решу ЕГЭ» - 6 человек</a:t>
            </a:r>
          </a:p>
          <a:p>
            <a:pPr marL="0" lvl="0" indent="0">
              <a:buNone/>
            </a:pPr>
            <a:r>
              <a:rPr lang="ru-RU" b="1" dirty="0" smtClean="0"/>
              <a:t>    - Сайт «Незнайка» - 1 человек</a:t>
            </a:r>
          </a:p>
          <a:p>
            <a:pPr fontAlgn="base"/>
            <a:r>
              <a:rPr lang="en-US" b="1" i="0" u="none" strike="noStrike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2"/>
              </a:rPr>
              <a:t>e</a:t>
            </a:r>
            <a:r>
              <a:rPr lang="ru-RU" b="1" i="0" u="none" strike="noStrike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2"/>
              </a:rPr>
              <a:t>ge.sdamgia.ru</a:t>
            </a:r>
            <a:r>
              <a:rPr lang="en-US" b="1" i="0" u="none" strike="noStrike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1" i="0" u="none" strike="noStrike" dirty="0" smtClean="0">
                <a:effectLst/>
                <a:latin typeface="Arial" panose="020B0604020202020204" pitchFamily="34" charset="0"/>
              </a:rPr>
              <a:t>– </a:t>
            </a:r>
            <a:r>
              <a:rPr lang="ru-RU" b="1" i="0" u="none" strike="noStrike" dirty="0" smtClean="0">
                <a:effectLst/>
                <a:latin typeface="Arial" panose="020B0604020202020204" pitchFamily="34" charset="0"/>
              </a:rPr>
              <a:t>1 человек</a:t>
            </a:r>
          </a:p>
          <a:p>
            <a:pPr marL="0" lvl="0" indent="0">
              <a:buNone/>
            </a:pPr>
            <a:r>
              <a:rPr lang="ru-RU" b="1" dirty="0" smtClean="0"/>
              <a:t> - По физике и биологии – дополнительные справочные материалы – 4 человека</a:t>
            </a:r>
          </a:p>
          <a:p>
            <a:pPr lvl="0">
              <a:buFontTx/>
              <a:buChar char="-"/>
            </a:pPr>
            <a:r>
              <a:rPr lang="ru-RU" b="1" dirty="0" smtClean="0"/>
              <a:t>Сайт ФИПИ – 4 человека</a:t>
            </a:r>
          </a:p>
          <a:p>
            <a:pPr lvl="0">
              <a:buFontTx/>
              <a:buChar char="-"/>
            </a:pPr>
            <a:r>
              <a:rPr lang="ru-RU" b="1" dirty="0" smtClean="0"/>
              <a:t>Интернет – 10 человек</a:t>
            </a:r>
          </a:p>
          <a:p>
            <a:pPr lvl="0">
              <a:buFontTx/>
              <a:buChar char="-"/>
            </a:pPr>
            <a:r>
              <a:rPr lang="ru-RU" b="1" dirty="0" err="1" smtClean="0"/>
              <a:t>КИМы</a:t>
            </a:r>
            <a:r>
              <a:rPr lang="ru-RU" b="1" dirty="0" smtClean="0"/>
              <a:t> – 10 человек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4799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38360"/>
          </a:xfrm>
        </p:spPr>
        <p:txBody>
          <a:bodyPr/>
          <a:lstStyle/>
          <a:p>
            <a:pPr algn="ctr"/>
            <a:r>
              <a:rPr lang="ru-RU" b="1" dirty="0" smtClean="0"/>
              <a:t>Анкетирование выпускников 11 класса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8700" y="1907931"/>
            <a:ext cx="9375531" cy="40180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7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-  </a:t>
            </a:r>
            <a:r>
              <a:rPr lang="ru-RU" b="1" dirty="0" smtClean="0"/>
              <a:t>Объяснение некоторых тем - 10</a:t>
            </a:r>
          </a:p>
          <a:p>
            <a:pPr marL="0" indent="0">
              <a:buNone/>
            </a:pPr>
            <a:r>
              <a:rPr lang="ru-RU" b="1" dirty="0" smtClean="0"/>
              <a:t>     - Консультации – 7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- Никакой – 3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- Меньше домашних заданий - 4</a:t>
            </a:r>
            <a:r>
              <a:rPr lang="ru-RU" b="1" dirty="0"/>
              <a:t>	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- Любая - 2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32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756138"/>
            <a:ext cx="9601196" cy="82647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Анкетирование выпускников 9 класса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3755890"/>
              </p:ext>
            </p:extLst>
          </p:nvPr>
        </p:nvGraphicFramePr>
        <p:xfrm>
          <a:off x="877764" y="1854931"/>
          <a:ext cx="10436469" cy="406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18585">
                  <a:extLst>
                    <a:ext uri="{9D8B030D-6E8A-4147-A177-3AD203B41FA5}">
                      <a16:colId xmlns:a16="http://schemas.microsoft.com/office/drawing/2014/main" val="376314303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1566533592"/>
                    </a:ext>
                  </a:extLst>
                </a:gridCol>
                <a:gridCol w="1160584">
                  <a:extLst>
                    <a:ext uri="{9D8B030D-6E8A-4147-A177-3AD203B41FA5}">
                      <a16:colId xmlns:a16="http://schemas.microsoft.com/office/drawing/2014/main" val="18209268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Вопрос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 (%)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Нет  (%)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554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Мне с трудом удается сосредоточиться на подготовке к экзамену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325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Отступление учителя от основной темы урока сильно мешает мне усвоить учебный материал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75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6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Меня постоянно тревожит мысль о предстоящих экзаменах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31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393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Мои школьные знания по отдельным предметам порой кажутся мне ничтожными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4121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При подготовке к экзаменам у меня обычно "опускаются руки", если долго не получается выполнить какое-либо задание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6215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Я не успеваю усваивать учебный материал, и это вызывает чувство неуверенности в своих знаниях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50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Я болезненно реагирую на критические замечания учителя по поводу моей готовности к предстоящим экзаменам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817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55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1063870"/>
            <a:ext cx="9601196" cy="60666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Анкетирование выпускников 9 класса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5094019"/>
              </p:ext>
            </p:extLst>
          </p:nvPr>
        </p:nvGraphicFramePr>
        <p:xfrm>
          <a:off x="877764" y="1934311"/>
          <a:ext cx="10436469" cy="4053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18585">
                  <a:extLst>
                    <a:ext uri="{9D8B030D-6E8A-4147-A177-3AD203B41FA5}">
                      <a16:colId xmlns:a16="http://schemas.microsoft.com/office/drawing/2014/main" val="376314303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1566533592"/>
                    </a:ext>
                  </a:extLst>
                </a:gridCol>
                <a:gridCol w="1160584">
                  <a:extLst>
                    <a:ext uri="{9D8B030D-6E8A-4147-A177-3AD203B41FA5}">
                      <a16:colId xmlns:a16="http://schemas.microsoft.com/office/drawing/2014/main" val="1820926805"/>
                    </a:ext>
                  </a:extLst>
                </a:gridCol>
              </a:tblGrid>
              <a:tr h="39303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Вопрос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 (%)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Нет  (%)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554743"/>
                  </a:ext>
                </a:extLst>
              </a:tr>
              <a:tr h="39303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Неожиданный вопрос учителя по теме урока приводит меня в замешательство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6357"/>
                  </a:ext>
                </a:extLst>
              </a:tr>
              <a:tr h="39303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Меня сильно беспокоит уровень моей подготовки в классе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393307"/>
                  </a:ext>
                </a:extLst>
              </a:tr>
              <a:tr h="39303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Я слабовольный человек, и это негативно сказывается на моей успеваемости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35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65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4121515"/>
                  </a:ext>
                </a:extLst>
              </a:tr>
              <a:tr h="6137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При подготовке к экзаменам я с трудом сосредоточиваюсь на каком-либо задании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6215926"/>
                  </a:ext>
                </a:extLst>
              </a:tr>
              <a:tr h="39303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Я уверен в своих знаниях, но все равно испытываю страх перед экзаменами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505933"/>
                  </a:ext>
                </a:extLst>
              </a:tr>
              <a:tr h="6137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Иногда во время подготовки к экзаменам мне кажется, что я не смогу усвоить весь учебный материал, и это меня пугает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23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817276"/>
                  </a:ext>
                </a:extLst>
              </a:tr>
              <a:tr h="6137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Мысли о предстоящих экзаменах не портят мне настроение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54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4702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744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905608"/>
            <a:ext cx="9601196" cy="87043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Анкетирование выпускников 9 класса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764022"/>
              </p:ext>
            </p:extLst>
          </p:nvPr>
        </p:nvGraphicFramePr>
        <p:xfrm>
          <a:off x="877764" y="1846385"/>
          <a:ext cx="10436469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18585">
                  <a:extLst>
                    <a:ext uri="{9D8B030D-6E8A-4147-A177-3AD203B41FA5}">
                      <a16:colId xmlns:a16="http://schemas.microsoft.com/office/drawing/2014/main" val="376314303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1566533592"/>
                    </a:ext>
                  </a:extLst>
                </a:gridCol>
                <a:gridCol w="1160584">
                  <a:extLst>
                    <a:ext uri="{9D8B030D-6E8A-4147-A177-3AD203B41FA5}">
                      <a16:colId xmlns:a16="http://schemas.microsoft.com/office/drawing/2014/main" val="18209268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Вопрос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 (%)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Нет  (%)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554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Я не волнуюсь по поводу несделанных заданий или неудачно выполненных тренировочных экзаменационных работ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325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Обычно я в числе первых заканчиваю тренировочную экзаменационную работу и стараюсь не думать о возможных ошибках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73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6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Обычно мне не требуется много времени на обдумывание дополнительного вопроса, заданного учителем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60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6215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Я всегда хорошо сплю, даже если в школе у меня неприятности 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9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 классе я чувствую себя легко и непринужденно 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37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4957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Мне легко организовать свой распорядок дня, обычно я успеваю сделать все, что запланировано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831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37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276" y="637686"/>
            <a:ext cx="10515600" cy="944929"/>
          </a:xfrm>
        </p:spPr>
        <p:txBody>
          <a:bodyPr/>
          <a:lstStyle/>
          <a:p>
            <a:pPr algn="ctr"/>
            <a:r>
              <a:rPr lang="ru-RU" b="1" dirty="0" smtClean="0"/>
              <a:t>Анкетирование педагогов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1068"/>
            <a:ext cx="10515600" cy="4404947"/>
          </a:xfrm>
        </p:spPr>
        <p:txBody>
          <a:bodyPr/>
          <a:lstStyle/>
          <a:p>
            <a:r>
              <a:rPr lang="ru-RU" sz="2200" b="1" dirty="0" smtClean="0"/>
              <a:t>Индивидуальные особенности ребенка, качественно освоенный им материал </a:t>
            </a:r>
            <a:r>
              <a:rPr lang="ru-RU" sz="2000" b="1" dirty="0" smtClean="0"/>
              <a:t>–</a:t>
            </a:r>
            <a:r>
              <a:rPr lang="ru-RU" b="1" dirty="0" smtClean="0"/>
              <a:t> 74%</a:t>
            </a: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Высокая мотивация успешной сдачи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58%</a:t>
            </a:r>
            <a:endParaRPr lang="ru-RU" b="1" dirty="0">
              <a:solidFill>
                <a:prstClr val="black"/>
              </a:solidFill>
            </a:endParaRP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Качественная и продуманная методическая «политика» учителя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53%</a:t>
            </a:r>
            <a:endParaRPr lang="ru-RU" b="1" dirty="0">
              <a:solidFill>
                <a:prstClr val="black"/>
              </a:solidFill>
            </a:endParaRP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Качественная подготовка по предмету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37%</a:t>
            </a:r>
            <a:endParaRPr lang="ru-RU" b="1" dirty="0">
              <a:solidFill>
                <a:prstClr val="black"/>
              </a:solidFill>
            </a:endParaRP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Дополнительная подготовка по предмету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37%</a:t>
            </a:r>
            <a:endParaRPr lang="ru-RU" b="1" dirty="0">
              <a:solidFill>
                <a:prstClr val="black"/>
              </a:solidFill>
            </a:endParaRP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Целенаправленная работа в классе и в школе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26%</a:t>
            </a:r>
            <a:endParaRPr lang="ru-RU" b="1" dirty="0">
              <a:solidFill>
                <a:prstClr val="black"/>
              </a:solidFill>
            </a:endParaRP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Положительная настроенность на ГИА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26%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2128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408" y="567348"/>
            <a:ext cx="10515600" cy="1155944"/>
          </a:xfrm>
        </p:spPr>
        <p:txBody>
          <a:bodyPr/>
          <a:lstStyle/>
          <a:p>
            <a:pPr algn="ctr"/>
            <a:r>
              <a:rPr lang="ru-RU" b="1" dirty="0" smtClean="0"/>
              <a:t>Анкетирование педагогов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9376" y="1872762"/>
            <a:ext cx="9322777" cy="3965331"/>
          </a:xfrm>
        </p:spPr>
        <p:txBody>
          <a:bodyPr/>
          <a:lstStyle/>
          <a:p>
            <a:r>
              <a:rPr lang="ru-RU" sz="2200" b="1" dirty="0" smtClean="0"/>
              <a:t>Недостаточно серьезная работа ученика по предмету </a:t>
            </a:r>
            <a:r>
              <a:rPr lang="ru-RU" sz="2000" b="1" dirty="0" smtClean="0"/>
              <a:t>–</a:t>
            </a:r>
            <a:r>
              <a:rPr lang="ru-RU" b="1" dirty="0" smtClean="0"/>
              <a:t> 79%</a:t>
            </a: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Низкий уровень знаний ученика по предмету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74%</a:t>
            </a:r>
            <a:endParaRPr lang="ru-RU" b="1" dirty="0">
              <a:solidFill>
                <a:prstClr val="black"/>
              </a:solidFill>
            </a:endParaRP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Низкая мотивация успешной сдачи ГИА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47%</a:t>
            </a:r>
            <a:endParaRPr lang="ru-RU" b="1" dirty="0">
              <a:solidFill>
                <a:prstClr val="black"/>
              </a:solidFill>
            </a:endParaRP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«Пробелы» в подготовке по предмету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42%</a:t>
            </a:r>
            <a:endParaRPr lang="ru-RU" b="1" dirty="0">
              <a:solidFill>
                <a:prstClr val="black"/>
              </a:solidFill>
            </a:endParaRPr>
          </a:p>
          <a:p>
            <a:pPr lvl="0"/>
            <a:r>
              <a:rPr lang="ru-RU" sz="2200" b="1" dirty="0" smtClean="0">
                <a:solidFill>
                  <a:prstClr val="black"/>
                </a:solidFill>
              </a:rPr>
              <a:t>Психологические особенности ребёнка </a:t>
            </a:r>
            <a:r>
              <a:rPr lang="ru-RU" sz="2000" b="1" dirty="0" smtClean="0">
                <a:solidFill>
                  <a:prstClr val="black"/>
                </a:solidFill>
              </a:rPr>
              <a:t>–</a:t>
            </a:r>
            <a:r>
              <a:rPr lang="ru-RU" b="1" dirty="0" smtClean="0">
                <a:solidFill>
                  <a:prstClr val="black"/>
                </a:solidFill>
              </a:rPr>
              <a:t> 26%</a:t>
            </a:r>
            <a:endParaRPr lang="ru-RU" b="1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942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47545" y="1538654"/>
            <a:ext cx="7297617" cy="3446584"/>
          </a:xfrm>
        </p:spPr>
        <p:txBody>
          <a:bodyPr>
            <a:normAutofit/>
          </a:bodyPr>
          <a:lstStyle/>
          <a:p>
            <a:r>
              <a:rPr lang="ru-RU" sz="4400" b="1" dirty="0" err="1" smtClean="0"/>
              <a:t>Внутришкольный</a:t>
            </a:r>
            <a:r>
              <a:rPr lang="ru-RU" sz="4400" b="1" dirty="0" smtClean="0"/>
              <a:t> контроль качества процесса подготовки обучающихся к сдаче экзаменов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5508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83576"/>
            <a:ext cx="10515600" cy="68580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Элективные курсы в 9 классе </a:t>
            </a:r>
            <a:r>
              <a:rPr lang="ru-RU" sz="3200" b="1" dirty="0" smtClean="0"/>
              <a:t>(1 полугодие)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099495"/>
              </p:ext>
            </p:extLst>
          </p:nvPr>
        </p:nvGraphicFramePr>
        <p:xfrm>
          <a:off x="838200" y="1046286"/>
          <a:ext cx="10515600" cy="535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5300">
                  <a:extLst>
                    <a:ext uri="{9D8B030D-6E8A-4147-A177-3AD203B41FA5}">
                      <a16:colId xmlns:a16="http://schemas.microsoft.com/office/drawing/2014/main" val="3766998025"/>
                    </a:ext>
                  </a:extLst>
                </a:gridCol>
                <a:gridCol w="3894992">
                  <a:extLst>
                    <a:ext uri="{9D8B030D-6E8A-4147-A177-3AD203B41FA5}">
                      <a16:colId xmlns:a16="http://schemas.microsoft.com/office/drawing/2014/main" val="3574653818"/>
                    </a:ext>
                  </a:extLst>
                </a:gridCol>
                <a:gridCol w="2315308">
                  <a:extLst>
                    <a:ext uri="{9D8B030D-6E8A-4147-A177-3AD203B41FA5}">
                      <a16:colId xmlns:a16="http://schemas.microsoft.com/office/drawing/2014/main" val="3942281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курса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Руководитель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посещающих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8730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Химия в повседневной жизни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Баша Наталья</a:t>
                      </a:r>
                      <a:r>
                        <a:rPr lang="ru-RU" baseline="0" dirty="0" smtClean="0"/>
                        <a:t> Алексеевна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6948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Основные вопросы биологии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Баша Наталья Алексеевна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468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Путь в профессию (1 группа)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Бондарева Ольга Викторовна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0343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Путь в профессию (2 группа)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Бондарева Ольга Викторовна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1434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Познание мира</a:t>
                      </a:r>
                      <a:r>
                        <a:rPr lang="ru-RU" baseline="0" dirty="0" smtClean="0"/>
                        <a:t> по картам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Грищенко</a:t>
                      </a:r>
                      <a:r>
                        <a:rPr lang="ru-RU" baseline="0" dirty="0" smtClean="0"/>
                        <a:t> Наталья Александровна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8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Применение математики на практике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Дутова</a:t>
                      </a:r>
                      <a:r>
                        <a:rPr lang="ru-RU" dirty="0" smtClean="0"/>
                        <a:t> Наталья Васильевна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383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Основы сельскохозяйственной деятельности (</a:t>
                      </a:r>
                      <a:r>
                        <a:rPr lang="ru-RU" dirty="0" err="1" smtClean="0"/>
                        <a:t>ДальГАУ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Дутова</a:t>
                      </a:r>
                      <a:r>
                        <a:rPr lang="ru-RU" dirty="0" smtClean="0"/>
                        <a:t> Наталья Васильевна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046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Физика и сельское</a:t>
                      </a:r>
                      <a:r>
                        <a:rPr lang="ru-RU" baseline="0" dirty="0" smtClean="0"/>
                        <a:t> хозяйство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Илюшина Нина Ивановна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2523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Проценты в нашей жизни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Масличенко</a:t>
                      </a:r>
                      <a:r>
                        <a:rPr lang="ru-RU" dirty="0" smtClean="0"/>
                        <a:t> Елена Владимировна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815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 с иллюстративным</a:t>
                      </a:r>
                      <a:r>
                        <a:rPr lang="ru-RU" baseline="0" dirty="0" smtClean="0"/>
                        <a:t> материалом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Пономаренко Анна Борисовна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2031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Главные вопросы экономики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Пономаренко</a:t>
                      </a:r>
                      <a:r>
                        <a:rPr lang="ru-RU" baseline="0" dirty="0" smtClean="0"/>
                        <a:t> Анна Борисовна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1198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Практическая орфография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Саржева</a:t>
                      </a:r>
                      <a:r>
                        <a:rPr lang="ru-RU" dirty="0" smtClean="0"/>
                        <a:t> Татьяна Сергеевна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2243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319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51986"/>
            <a:ext cx="10515600" cy="83062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Элективные курсы в 10 классе</a:t>
            </a:r>
            <a:endParaRPr lang="ru-RU" sz="4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6750285"/>
              </p:ext>
            </p:extLst>
          </p:nvPr>
        </p:nvGraphicFramePr>
        <p:xfrm>
          <a:off x="838200" y="2057279"/>
          <a:ext cx="105156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498434304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35531858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336211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курса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Руководитель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учащихся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668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Введение</a:t>
                      </a:r>
                      <a:r>
                        <a:rPr lang="ru-RU" b="1" baseline="0" dirty="0" smtClean="0"/>
                        <a:t> в </a:t>
                      </a:r>
                      <a:r>
                        <a:rPr lang="ru-RU" b="1" baseline="0" dirty="0" err="1" smtClean="0"/>
                        <a:t>конфликтологию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Бондарева Ольга Викторовна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167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Биофизика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Илюшина Нина Ивановна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49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Теория познания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Пономаренко Анна Борисовна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082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Конституционный строй России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Пономаренко Анна Борисовна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155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37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856" y="806287"/>
            <a:ext cx="9601196" cy="7085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Элективные курсы в 11 классе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3547952"/>
              </p:ext>
            </p:extLst>
          </p:nvPr>
        </p:nvGraphicFramePr>
        <p:xfrm>
          <a:off x="846994" y="1514843"/>
          <a:ext cx="10515600" cy="461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0469">
                  <a:extLst>
                    <a:ext uri="{9D8B030D-6E8A-4147-A177-3AD203B41FA5}">
                      <a16:colId xmlns:a16="http://schemas.microsoft.com/office/drawing/2014/main" val="294725741"/>
                    </a:ext>
                  </a:extLst>
                </a:gridCol>
                <a:gridCol w="3701562">
                  <a:extLst>
                    <a:ext uri="{9D8B030D-6E8A-4147-A177-3AD203B41FA5}">
                      <a16:colId xmlns:a16="http://schemas.microsoft.com/office/drawing/2014/main" val="2272171545"/>
                    </a:ext>
                  </a:extLst>
                </a:gridCol>
                <a:gridCol w="2473569">
                  <a:extLst>
                    <a:ext uri="{9D8B030D-6E8A-4147-A177-3AD203B41FA5}">
                      <a16:colId xmlns:a16="http://schemas.microsoft.com/office/drawing/2014/main" val="5278197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курса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Руководитель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учащихся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09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Практическая</a:t>
                      </a:r>
                      <a:r>
                        <a:rPr lang="ru-RU" b="1" baseline="0" dirty="0" smtClean="0"/>
                        <a:t> стилистика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Якименко Светлана</a:t>
                      </a:r>
                      <a:r>
                        <a:rPr lang="ru-RU" b="1" baseline="0" dirty="0" smtClean="0"/>
                        <a:t> Валерьевна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15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174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Культура речи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Саржева</a:t>
                      </a:r>
                      <a:r>
                        <a:rPr lang="ru-RU" b="1" dirty="0" smtClean="0"/>
                        <a:t> Татьяна Сергеевна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371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Чудеса мира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Каплина Татьяна Викторовна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2826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Практический курс по английскому</a:t>
                      </a:r>
                      <a:r>
                        <a:rPr lang="ru-RU" b="1" baseline="0" dirty="0" smtClean="0"/>
                        <a:t> языку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Каплина Татьяна Викторовна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447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Природа, познание, практика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Илюшина Нина Ивановна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12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497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Вопросы современного обществознания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Положиёва</a:t>
                      </a:r>
                      <a:r>
                        <a:rPr lang="ru-RU" b="1" dirty="0" smtClean="0"/>
                        <a:t> Александра Анатольевна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176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Введение в </a:t>
                      </a:r>
                      <a:r>
                        <a:rPr lang="ru-RU" b="1" dirty="0" err="1" smtClean="0"/>
                        <a:t>конфликтологию</a:t>
                      </a:r>
                      <a:r>
                        <a:rPr lang="ru-RU" b="1" dirty="0" smtClean="0"/>
                        <a:t> (11А)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Бондарева</a:t>
                      </a:r>
                      <a:r>
                        <a:rPr lang="ru-RU" b="1" baseline="0" dirty="0" smtClean="0"/>
                        <a:t> Ольга Викторовна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5571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Введение в </a:t>
                      </a:r>
                      <a:r>
                        <a:rPr lang="ru-RU" b="1" dirty="0" err="1" smtClean="0"/>
                        <a:t>конфликтологию</a:t>
                      </a:r>
                      <a:r>
                        <a:rPr lang="ru-RU" b="1" dirty="0" smtClean="0"/>
                        <a:t> (11Б)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Бондарева Ольга Викторовна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120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Клетка – основная единица строения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Бондарева Тамара Васильевна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11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2991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От простого – к сложному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Черемисова</a:t>
                      </a:r>
                      <a:r>
                        <a:rPr lang="ru-RU" b="1" dirty="0" smtClean="0"/>
                        <a:t> Оксана Фёдоровна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202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56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465993"/>
            <a:ext cx="9601196" cy="6770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Расписание консультаций в 9 классе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5923842"/>
              </p:ext>
            </p:extLst>
          </p:nvPr>
        </p:nvGraphicFramePr>
        <p:xfrm>
          <a:off x="844061" y="1327639"/>
          <a:ext cx="10330962" cy="4821453"/>
        </p:xfrm>
        <a:graphic>
          <a:graphicData uri="http://schemas.openxmlformats.org/drawingml/2006/table">
            <a:tbl>
              <a:tblPr firstRow="1" firstCol="1" bandRow="1"/>
              <a:tblGrid>
                <a:gridCol w="2089997">
                  <a:extLst>
                    <a:ext uri="{9D8B030D-6E8A-4147-A177-3AD203B41FA5}">
                      <a16:colId xmlns:a16="http://schemas.microsoft.com/office/drawing/2014/main" val="2754595855"/>
                    </a:ext>
                  </a:extLst>
                </a:gridCol>
                <a:gridCol w="916279">
                  <a:extLst>
                    <a:ext uri="{9D8B030D-6E8A-4147-A177-3AD203B41FA5}">
                      <a16:colId xmlns:a16="http://schemas.microsoft.com/office/drawing/2014/main" val="1286300759"/>
                    </a:ext>
                  </a:extLst>
                </a:gridCol>
                <a:gridCol w="1766118">
                  <a:extLst>
                    <a:ext uri="{9D8B030D-6E8A-4147-A177-3AD203B41FA5}">
                      <a16:colId xmlns:a16="http://schemas.microsoft.com/office/drawing/2014/main" val="304272927"/>
                    </a:ext>
                  </a:extLst>
                </a:gridCol>
                <a:gridCol w="1766118">
                  <a:extLst>
                    <a:ext uri="{9D8B030D-6E8A-4147-A177-3AD203B41FA5}">
                      <a16:colId xmlns:a16="http://schemas.microsoft.com/office/drawing/2014/main" val="231478813"/>
                    </a:ext>
                  </a:extLst>
                </a:gridCol>
                <a:gridCol w="1472690">
                  <a:extLst>
                    <a:ext uri="{9D8B030D-6E8A-4147-A177-3AD203B41FA5}">
                      <a16:colId xmlns:a16="http://schemas.microsoft.com/office/drawing/2014/main" val="866714882"/>
                    </a:ext>
                  </a:extLst>
                </a:gridCol>
                <a:gridCol w="2319760">
                  <a:extLst>
                    <a:ext uri="{9D8B030D-6E8A-4147-A177-3AD203B41FA5}">
                      <a16:colId xmlns:a16="http://schemas.microsoft.com/office/drawing/2014/main" val="3322189319"/>
                    </a:ext>
                  </a:extLst>
                </a:gridCol>
              </a:tblGrid>
              <a:tr h="216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День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проведения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Кабинет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Учитель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638760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язык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Саржева Т. С.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222662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язык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9Б (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гр.)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Гладченко А.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183871"/>
                  </a:ext>
                </a:extLst>
              </a:tr>
              <a:tr h="21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язык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9Б (2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гр.)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 часов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Гладченко А.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628198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язык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Лагерь Е. М.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4606631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9А (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гр.)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Дутова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Н.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829222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9А (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гр.)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Дутова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Н.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362536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9Б  (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гр.)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Дутова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Н.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38485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9Б (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гр.)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Дутова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Н.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580715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Масличенко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Е.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51505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Пономаренко А. Б.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68689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Пономаренко А. Б.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377790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Химия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Баша Н. 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275847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Баша Н. 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30497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Илюшина Н. 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51085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Плотникова Н. 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136463"/>
                  </a:ext>
                </a:extLst>
              </a:tr>
              <a:tr h="250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Английский язык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15.30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Каплина Т.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127634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 часов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Грищенко Н. 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546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165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8944" y="571501"/>
            <a:ext cx="9601196" cy="6770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Расписание консультаций в 11 классе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121428"/>
              </p:ext>
            </p:extLst>
          </p:nvPr>
        </p:nvGraphicFramePr>
        <p:xfrm>
          <a:off x="782514" y="1318846"/>
          <a:ext cx="10330962" cy="4845749"/>
        </p:xfrm>
        <a:graphic>
          <a:graphicData uri="http://schemas.openxmlformats.org/drawingml/2006/table">
            <a:tbl>
              <a:tblPr firstRow="1" firstCol="1" bandRow="1"/>
              <a:tblGrid>
                <a:gridCol w="2089997">
                  <a:extLst>
                    <a:ext uri="{9D8B030D-6E8A-4147-A177-3AD203B41FA5}">
                      <a16:colId xmlns:a16="http://schemas.microsoft.com/office/drawing/2014/main" val="2754595855"/>
                    </a:ext>
                  </a:extLst>
                </a:gridCol>
                <a:gridCol w="916279">
                  <a:extLst>
                    <a:ext uri="{9D8B030D-6E8A-4147-A177-3AD203B41FA5}">
                      <a16:colId xmlns:a16="http://schemas.microsoft.com/office/drawing/2014/main" val="1286300759"/>
                    </a:ext>
                  </a:extLst>
                </a:gridCol>
                <a:gridCol w="1766118">
                  <a:extLst>
                    <a:ext uri="{9D8B030D-6E8A-4147-A177-3AD203B41FA5}">
                      <a16:colId xmlns:a16="http://schemas.microsoft.com/office/drawing/2014/main" val="304272927"/>
                    </a:ext>
                  </a:extLst>
                </a:gridCol>
                <a:gridCol w="1766118">
                  <a:extLst>
                    <a:ext uri="{9D8B030D-6E8A-4147-A177-3AD203B41FA5}">
                      <a16:colId xmlns:a16="http://schemas.microsoft.com/office/drawing/2014/main" val="231478813"/>
                    </a:ext>
                  </a:extLst>
                </a:gridCol>
                <a:gridCol w="1472690">
                  <a:extLst>
                    <a:ext uri="{9D8B030D-6E8A-4147-A177-3AD203B41FA5}">
                      <a16:colId xmlns:a16="http://schemas.microsoft.com/office/drawing/2014/main" val="866714882"/>
                    </a:ext>
                  </a:extLst>
                </a:gridCol>
                <a:gridCol w="2319760">
                  <a:extLst>
                    <a:ext uri="{9D8B030D-6E8A-4147-A177-3AD203B41FA5}">
                      <a16:colId xmlns:a16="http://schemas.microsoft.com/office/drawing/2014/main" val="3322189319"/>
                    </a:ext>
                  </a:extLst>
                </a:gridCol>
              </a:tblGrid>
              <a:tr h="216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День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Кабинет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Учитель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9" marR="31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638760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11А (б)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Черемисова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О. Ф.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222662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11А(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Черемисова О. Ф.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183871"/>
                  </a:ext>
                </a:extLst>
              </a:tr>
              <a:tr h="21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11Б (б)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Дутова Н. В.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628198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11Б(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Дутова Н. В.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4606631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Якименко С. В.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829222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язык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11Б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Саржева Т. С.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362536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Саржева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Т. С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38485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Положиёва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А. 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580715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11Б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Филиппова Ж. 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51505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Положиёва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А. 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68689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11Б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Положиёва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А. 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377790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11А, 11Б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Бондарева Т.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275847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11А, 11Б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Плотникова Н. 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30497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11А, 11Б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Илюшина Н. 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510853"/>
                  </a:ext>
                </a:extLst>
              </a:tr>
              <a:tr h="268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Английский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язык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Каплина Т.В.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136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495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171983"/>
          </a:xfrm>
        </p:spPr>
        <p:txBody>
          <a:bodyPr/>
          <a:lstStyle/>
          <a:p>
            <a:pPr algn="ctr"/>
            <a:r>
              <a:rPr lang="ru-RU" b="1" dirty="0" smtClean="0"/>
              <a:t>Пробное итоговое сочинение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Участвовали в апробации – </a:t>
            </a:r>
            <a:r>
              <a:rPr lang="ru-RU" b="1" dirty="0" smtClean="0">
                <a:solidFill>
                  <a:srgbClr val="FF0000"/>
                </a:solidFill>
              </a:rPr>
              <a:t>35 человек</a:t>
            </a:r>
          </a:p>
          <a:p>
            <a:r>
              <a:rPr lang="ru-RU" b="1" dirty="0" smtClean="0"/>
              <a:t>Получили зачет – </a:t>
            </a:r>
            <a:r>
              <a:rPr lang="ru-RU" b="1" dirty="0" smtClean="0">
                <a:solidFill>
                  <a:srgbClr val="FF0000"/>
                </a:solidFill>
              </a:rPr>
              <a:t>35 человек</a:t>
            </a:r>
          </a:p>
          <a:p>
            <a:r>
              <a:rPr lang="ru-RU" b="1" dirty="0" smtClean="0"/>
              <a:t>Получили незачет по критерию «Композиция и логика рассуждения» - </a:t>
            </a:r>
            <a:r>
              <a:rPr lang="ru-RU" b="1" dirty="0" smtClean="0">
                <a:solidFill>
                  <a:srgbClr val="FF0000"/>
                </a:solidFill>
              </a:rPr>
              <a:t>2 человека</a:t>
            </a:r>
          </a:p>
          <a:p>
            <a:r>
              <a:rPr lang="ru-RU" b="1" dirty="0" smtClean="0"/>
              <a:t>Получили незачет по критерию «Качество письменной речи» </a:t>
            </a:r>
            <a:r>
              <a:rPr lang="ru-RU" b="1" dirty="0" smtClean="0">
                <a:solidFill>
                  <a:srgbClr val="FF0000"/>
                </a:solidFill>
              </a:rPr>
              <a:t>–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10 человек</a:t>
            </a:r>
          </a:p>
          <a:p>
            <a:r>
              <a:rPr lang="ru-RU" b="1" dirty="0" smtClean="0"/>
              <a:t>Получили незачет по критерию «Грамотность» – </a:t>
            </a:r>
            <a:r>
              <a:rPr lang="ru-RU" b="1" dirty="0" smtClean="0">
                <a:solidFill>
                  <a:srgbClr val="FF0000"/>
                </a:solidFill>
              </a:rPr>
              <a:t>13 человек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91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267"/>
          </a:xfrm>
        </p:spPr>
        <p:txBody>
          <a:bodyPr/>
          <a:lstStyle/>
          <a:p>
            <a:pPr algn="ctr"/>
            <a:r>
              <a:rPr lang="ru-RU" b="1" dirty="0" smtClean="0"/>
              <a:t>Пробное итоговое собеседование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95754"/>
            <a:ext cx="10515600" cy="4691063"/>
          </a:xfrm>
        </p:spPr>
        <p:txBody>
          <a:bodyPr/>
          <a:lstStyle/>
          <a:p>
            <a:r>
              <a:rPr lang="ru-RU" b="1" dirty="0" smtClean="0"/>
              <a:t>Участвовали в апробации – </a:t>
            </a:r>
            <a:r>
              <a:rPr lang="ru-RU" b="1" dirty="0" smtClean="0">
                <a:solidFill>
                  <a:srgbClr val="FF0000"/>
                </a:solidFill>
              </a:rPr>
              <a:t>57 человек</a:t>
            </a:r>
          </a:p>
          <a:p>
            <a:r>
              <a:rPr lang="ru-RU" b="1" dirty="0" smtClean="0"/>
              <a:t>Получили зачёт – </a:t>
            </a:r>
            <a:r>
              <a:rPr lang="ru-RU" b="1" dirty="0" smtClean="0">
                <a:solidFill>
                  <a:srgbClr val="FF0000"/>
                </a:solidFill>
              </a:rPr>
              <a:t>50 человек </a:t>
            </a:r>
            <a:r>
              <a:rPr lang="ru-RU" b="1" dirty="0" smtClean="0"/>
              <a:t>(87,7%)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069094"/>
              </p:ext>
            </p:extLst>
          </p:nvPr>
        </p:nvGraphicFramePr>
        <p:xfrm>
          <a:off x="1055077" y="2089452"/>
          <a:ext cx="9944099" cy="4224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323">
                  <a:extLst>
                    <a:ext uri="{9D8B030D-6E8A-4147-A177-3AD203B41FA5}">
                      <a16:colId xmlns:a16="http://schemas.microsoft.com/office/drawing/2014/main" val="800908378"/>
                    </a:ext>
                  </a:extLst>
                </a:gridCol>
                <a:gridCol w="2479430">
                  <a:extLst>
                    <a:ext uri="{9D8B030D-6E8A-4147-A177-3AD203B41FA5}">
                      <a16:colId xmlns:a16="http://schemas.microsoft.com/office/drawing/2014/main" val="2159155681"/>
                    </a:ext>
                  </a:extLst>
                </a:gridCol>
                <a:gridCol w="1890346">
                  <a:extLst>
                    <a:ext uri="{9D8B030D-6E8A-4147-A177-3AD203B41FA5}">
                      <a16:colId xmlns:a16="http://schemas.microsoft.com/office/drawing/2014/main" val="1098809425"/>
                    </a:ext>
                  </a:extLst>
                </a:gridCol>
              </a:tblGrid>
              <a:tr h="64677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Критерий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Количество выполнивших задание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Процент выполнивших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360696"/>
                  </a:ext>
                </a:extLst>
              </a:tr>
              <a:tr h="37472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При диалоге речь отличается богатством и точностью словаря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42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633849"/>
                  </a:ext>
                </a:extLst>
              </a:tr>
              <a:tr h="37472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При монологе высказывание</a:t>
                      </a:r>
                      <a:r>
                        <a:rPr lang="ru-RU" b="1" baseline="0" dirty="0" smtClean="0"/>
                        <a:t> характеризуется смысловой цельностью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51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411750"/>
                  </a:ext>
                </a:extLst>
              </a:tr>
              <a:tr h="37472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При чтении</a:t>
                      </a:r>
                      <a:r>
                        <a:rPr lang="ru-RU" b="1" baseline="0" dirty="0" smtClean="0"/>
                        <a:t> вслух т</a:t>
                      </a:r>
                      <a:r>
                        <a:rPr lang="ru-RU" b="1" dirty="0" smtClean="0"/>
                        <a:t>емп чтения соответствует коммуникативной задаче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90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931059"/>
                  </a:ext>
                </a:extLst>
              </a:tr>
              <a:tr h="37472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При пересказе все основные </a:t>
                      </a:r>
                      <a:r>
                        <a:rPr lang="ru-RU" b="1" dirty="0" err="1" smtClean="0"/>
                        <a:t>микротемы</a:t>
                      </a:r>
                      <a:r>
                        <a:rPr lang="ru-RU" b="1" dirty="0" smtClean="0"/>
                        <a:t> исходного текста сохранены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79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498300"/>
                  </a:ext>
                </a:extLst>
              </a:tr>
              <a:tr h="37472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При пересказе ошибок</a:t>
                      </a:r>
                      <a:r>
                        <a:rPr lang="ru-RU" b="1" baseline="0" dirty="0" smtClean="0"/>
                        <a:t> при цитировании 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33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035747"/>
                  </a:ext>
                </a:extLst>
              </a:tr>
              <a:tr h="37472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При диалоге орфоэпических ошибок</a:t>
                      </a:r>
                      <a:r>
                        <a:rPr lang="ru-RU" b="1" baseline="0" dirty="0" smtClean="0"/>
                        <a:t> 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98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67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22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712</TotalTime>
  <Words>1589</Words>
  <Application>Microsoft Office PowerPoint</Application>
  <PresentationFormat>Широкоэкранный</PresentationFormat>
  <Paragraphs>504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Garamond</vt:lpstr>
      <vt:lpstr>Times New Roman</vt:lpstr>
      <vt:lpstr>Натуральные материалы</vt:lpstr>
      <vt:lpstr>Успешное прохождение государственной итоговой аттестации выпускников как показатель качественного обучения</vt:lpstr>
      <vt:lpstr>Внутришкольный контроль качества процесса подготовки обучающихся к сдаче экзаменов </vt:lpstr>
      <vt:lpstr>Элективные курсы в 9 классе (1 полугодие)</vt:lpstr>
      <vt:lpstr>Элективные курсы в 10 классе</vt:lpstr>
      <vt:lpstr>Элективные курсы в 11 классе</vt:lpstr>
      <vt:lpstr>Расписание консультаций в 9 классе</vt:lpstr>
      <vt:lpstr>Расписание консультаций в 11 классе</vt:lpstr>
      <vt:lpstr>Пробное итоговое сочинение</vt:lpstr>
      <vt:lpstr>Пробное итоговое собеседование</vt:lpstr>
      <vt:lpstr>Результаты ВПР 11 класс</vt:lpstr>
      <vt:lpstr>Анкетирование выпускников 11 класса</vt:lpstr>
      <vt:lpstr>Анкетирование выпускников 11 класса</vt:lpstr>
      <vt:lpstr>Анкетирование выпускников 11 класса</vt:lpstr>
      <vt:lpstr>Анкетирование выпускников 11 класса</vt:lpstr>
      <vt:lpstr>Анкетирование выпускников 9 класса</vt:lpstr>
      <vt:lpstr>Анкетирование выпускников 9 класса</vt:lpstr>
      <vt:lpstr>Анкетирование выпускников 9 класса</vt:lpstr>
      <vt:lpstr>Анкетирование педагогов</vt:lpstr>
      <vt:lpstr>Анкетирование педагогов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Успешное прохождение государственной итоговой аттестации выпускников как показатель качественного обучения</dc:title>
  <dc:creator>Windows User</dc:creator>
  <cp:lastModifiedBy>Windows User</cp:lastModifiedBy>
  <cp:revision>58</cp:revision>
  <cp:lastPrinted>2018-11-27T01:47:17Z</cp:lastPrinted>
  <dcterms:created xsi:type="dcterms:W3CDTF">2018-11-26T00:10:01Z</dcterms:created>
  <dcterms:modified xsi:type="dcterms:W3CDTF">2018-11-27T03:17:33Z</dcterms:modified>
</cp:coreProperties>
</file>