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429A343-88D8-4E91-B5E5-4F8B1043FCBA}">
          <p14:sldIdLst>
            <p14:sldId id="256"/>
            <p14:sldId id="257"/>
            <p14:sldId id="258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8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23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0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0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9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03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9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10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7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7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85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B780-43DE-4F06-89D5-A3590D3CD04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E020-FC41-4D39-93F0-460AC1ED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11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36912" y="-315416"/>
            <a:ext cx="14617624" cy="770485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             Системно </a:t>
            </a:r>
            <a:r>
              <a:rPr lang="ru-RU" sz="3600" b="1" dirty="0">
                <a:solidFill>
                  <a:schemeClr val="tx2"/>
                </a:solidFill>
              </a:rPr>
              <a:t>- функциональный </a:t>
            </a:r>
            <a:r>
              <a:rPr lang="ru-RU" sz="3600" b="1" dirty="0" smtClean="0">
                <a:solidFill>
                  <a:schemeClr val="tx2"/>
                </a:solidFill>
              </a:rPr>
              <a:t>подход</a:t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>            </a:t>
            </a:r>
            <a:r>
              <a:rPr lang="ru-RU" sz="3600" b="1" dirty="0">
                <a:solidFill>
                  <a:schemeClr val="tx2"/>
                </a:solidFill>
              </a:rPr>
              <a:t>к усвоению законов </a:t>
            </a:r>
            <a:r>
              <a:rPr lang="ru-RU" sz="3600" b="1" dirty="0" smtClean="0">
                <a:solidFill>
                  <a:schemeClr val="tx2"/>
                </a:solidFill>
              </a:rPr>
              <a:t>физики</a:t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>             и </a:t>
            </a:r>
            <a:r>
              <a:rPr lang="ru-RU" sz="3600" b="1" dirty="0">
                <a:solidFill>
                  <a:schemeClr val="tx2"/>
                </a:solidFill>
              </a:rPr>
              <a:t>применение их в решении задач </a:t>
            </a:r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>          при </a:t>
            </a:r>
            <a:r>
              <a:rPr lang="ru-RU" sz="3600" b="1" dirty="0">
                <a:solidFill>
                  <a:schemeClr val="tx2"/>
                </a:solidFill>
              </a:rPr>
              <a:t>подготовки к </a:t>
            </a:r>
            <a:r>
              <a:rPr lang="ru-RU" sz="3600" b="1" dirty="0" smtClean="0">
                <a:solidFill>
                  <a:schemeClr val="tx2"/>
                </a:solidFill>
              </a:rPr>
              <a:t>ОГЭ</a:t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>
                <a:solidFill>
                  <a:schemeClr val="tx2"/>
                </a:solidFill>
              </a:rPr>
              <a:t/>
            </a:r>
            <a:br>
              <a:rPr lang="ru-RU" sz="3600" b="1" dirty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>                                                       </a:t>
            </a:r>
            <a:r>
              <a:rPr lang="ru-RU" sz="2000" b="1" dirty="0" smtClean="0">
                <a:solidFill>
                  <a:schemeClr val="tx2"/>
                </a:solidFill>
              </a:rPr>
              <a:t>Илюшина Нина Ивановна,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                                                                                                      учитель физики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	</a:t>
            </a:r>
            <a:r>
              <a:rPr lang="ru-RU" sz="2000" b="1" dirty="0" smtClean="0">
                <a:solidFill>
                  <a:schemeClr val="tx2"/>
                </a:solidFill>
              </a:rPr>
              <a:t>					27 ноября 2018 года</a:t>
            </a:r>
            <a:r>
              <a:rPr lang="ru-RU" sz="3600" b="1" dirty="0">
                <a:solidFill>
                  <a:schemeClr val="tx2"/>
                </a:solidFill>
              </a:rPr>
              <a:t/>
            </a:r>
            <a:br>
              <a:rPr lang="ru-RU" sz="3600" b="1" dirty="0">
                <a:solidFill>
                  <a:schemeClr val="tx2"/>
                </a:solidFill>
              </a:rPr>
            </a:br>
            <a:r>
              <a:rPr lang="ru-RU" sz="3600" b="1" dirty="0">
                <a:solidFill>
                  <a:schemeClr val="tx2"/>
                </a:solidFill>
              </a:rPr>
              <a:t> </a:t>
            </a:r>
            <a:br>
              <a:rPr lang="ru-RU" sz="3600" b="1" dirty="0">
                <a:solidFill>
                  <a:schemeClr val="tx2"/>
                </a:solidFill>
              </a:rPr>
            </a:b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5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68680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«</a:t>
            </a:r>
            <a:r>
              <a:rPr lang="ru-RU" b="1" dirty="0"/>
              <a:t>Знать физику – означает уметь решать задачи»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                                                  </a:t>
            </a:r>
            <a:r>
              <a:rPr lang="ru-RU" b="1" dirty="0" err="1"/>
              <a:t>Энрико</a:t>
            </a:r>
            <a:r>
              <a:rPr lang="ru-RU" b="1" dirty="0"/>
              <a:t> Ферми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b="1" dirty="0" smtClean="0"/>
              <a:t>«Умение </a:t>
            </a:r>
            <a:r>
              <a:rPr lang="ru-RU" b="1" dirty="0"/>
              <a:t>решать задачи есть искусство, приобретаемое практикой</a:t>
            </a:r>
            <a:r>
              <a:rPr lang="ru-RU" b="1" dirty="0" smtClean="0"/>
              <a:t>…»</a:t>
            </a:r>
            <a:endParaRPr lang="ru-RU" dirty="0"/>
          </a:p>
          <a:p>
            <a:r>
              <a:rPr lang="ru-RU" b="1" dirty="0" smtClean="0"/>
              <a:t>«Мы </a:t>
            </a:r>
            <a:r>
              <a:rPr lang="ru-RU" b="1" dirty="0"/>
              <a:t>овладеваем любым мастерством при помощи подражания и опыта</a:t>
            </a:r>
            <a:r>
              <a:rPr lang="ru-RU" b="1" dirty="0" smtClean="0"/>
              <a:t>…»</a:t>
            </a:r>
            <a:endParaRPr lang="ru-RU" dirty="0"/>
          </a:p>
          <a:p>
            <a:r>
              <a:rPr lang="ru-RU" b="1" dirty="0" smtClean="0"/>
              <a:t>«Учась </a:t>
            </a:r>
            <a:r>
              <a:rPr lang="ru-RU" b="1" dirty="0"/>
              <a:t>решать задачи, мы должны наблюдать, и подражать другим в том, как они это делают, и, наконец вы овладеете этим искусством при помощи упражнения»</a:t>
            </a:r>
            <a:endParaRPr lang="ru-RU" dirty="0"/>
          </a:p>
          <a:p>
            <a:r>
              <a:rPr lang="ru-RU" b="1" dirty="0"/>
              <a:t>                                                 </a:t>
            </a:r>
            <a:r>
              <a:rPr lang="ru-RU" b="1" dirty="0" err="1"/>
              <a:t>Дьердь</a:t>
            </a:r>
            <a:r>
              <a:rPr lang="ru-RU" b="1" dirty="0"/>
              <a:t> Пойа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52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92888" cy="936104"/>
          </a:xfrm>
        </p:spPr>
        <p:txBody>
          <a:bodyPr>
            <a:normAutofit/>
          </a:bodyPr>
          <a:lstStyle/>
          <a:p>
            <a:r>
              <a:rPr lang="ru-RU" sz="1600" b="1" dirty="0"/>
              <a:t>Для осмысленного усвоения закона необходимо иметь о нем  как минимум восемь элементов знания.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345" y="836712"/>
            <a:ext cx="8363272" cy="5976664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 smtClean="0"/>
              <a:t>Первое </a:t>
            </a:r>
            <a:r>
              <a:rPr lang="ru-RU" sz="5600" b="1" dirty="0"/>
              <a:t>правило</a:t>
            </a:r>
            <a:r>
              <a:rPr lang="ru-RU" sz="5600" dirty="0"/>
              <a:t>: как записать формулу закона? Пример закон Кулона. В формализованном виде этот закон можно представить так:</a:t>
            </a:r>
            <a:r>
              <a:rPr lang="en-US" sz="5600" dirty="0"/>
              <a:t>Z</a:t>
            </a:r>
            <a:r>
              <a:rPr lang="ru-RU" sz="5600" dirty="0"/>
              <a:t> = </a:t>
            </a:r>
            <a:r>
              <a:rPr lang="en-US" sz="5600" dirty="0"/>
              <a:t>R </a:t>
            </a:r>
            <a:r>
              <a:rPr lang="ru-RU" sz="5600" dirty="0"/>
              <a:t>. Х и У набор переменных от которых зависит величина </a:t>
            </a:r>
            <a:r>
              <a:rPr lang="en-US" sz="5600" dirty="0"/>
              <a:t>Z</a:t>
            </a:r>
            <a:r>
              <a:rPr lang="ru-RU" sz="5600" dirty="0"/>
              <a:t>. К –  коэффициент пропорциональности.</a:t>
            </a:r>
          </a:p>
          <a:p>
            <a:r>
              <a:rPr lang="ru-RU" sz="5600" b="1" dirty="0"/>
              <a:t>Второе правило</a:t>
            </a:r>
            <a:r>
              <a:rPr lang="ru-RU" sz="5600" dirty="0"/>
              <a:t>:</a:t>
            </a:r>
            <a:r>
              <a:rPr lang="ru-RU" sz="5600" b="1" dirty="0"/>
              <a:t> </a:t>
            </a:r>
            <a:r>
              <a:rPr lang="ru-RU" sz="5600" dirty="0"/>
              <a:t>от чего зависит величина, стоящая в левой части уравнения? Сила взаимодействия зарядов зависит о значения модулей зарядов и от расстояния между ними. Говорить, что значение величины зависит от коэффициента пропорциональности, не следует, т. к. его значение не меняется лишь в частных случаях конкретных явлений,  в общем случаи при различных ситуациях может меняться.</a:t>
            </a:r>
          </a:p>
          <a:p>
            <a:r>
              <a:rPr lang="ru-RU" sz="5600" dirty="0"/>
              <a:t> Например, в законе Гука коэффициент пропорциональности зависит от формы и размеров конкретного вещества, которое подвергается деформации.</a:t>
            </a:r>
          </a:p>
          <a:p>
            <a:r>
              <a:rPr lang="ru-RU" sz="5600" b="1" dirty="0"/>
              <a:t>Третье правило</a:t>
            </a:r>
            <a:r>
              <a:rPr lang="ru-RU" sz="5600" dirty="0"/>
              <a:t>: как зависит величина, стоящая в левой части уравнения от величин, стоящих в правой части его части? Сила взаимодействия зарядов </a:t>
            </a:r>
            <a:r>
              <a:rPr lang="ru-RU" sz="5600" b="1" dirty="0"/>
              <a:t>прямо пропорциональна</a:t>
            </a:r>
            <a:r>
              <a:rPr lang="ru-RU" sz="5600" dirty="0"/>
              <a:t> их произведению. Сила взаимодействия зарядов </a:t>
            </a:r>
            <a:r>
              <a:rPr lang="ru-RU" sz="5600" b="1" dirty="0"/>
              <a:t>обратно пропорциональна</a:t>
            </a:r>
            <a:r>
              <a:rPr lang="ru-RU" sz="5600" dirty="0"/>
              <a:t> квадрату расстояния между ними.</a:t>
            </a:r>
          </a:p>
          <a:p>
            <a:r>
              <a:rPr lang="ru-RU" sz="5600" b="1" dirty="0"/>
              <a:t>Четвертое правило:</a:t>
            </a:r>
            <a:r>
              <a:rPr lang="ru-RU" sz="5600" dirty="0"/>
              <a:t> как сконструировать словесную формулировку закона? Если ученик разобрался в первом и во втором правиле, то формулировка законов не зазубривается и не вспоминается, а конструируется всякий раз с его формулой. Условием выполнения закона, является то, что заряды должны быть точечными, неподвижными и находится в вакууме. Но об этом нужно говорить отдельно от формулировки, иначе она становится громоздкой.</a:t>
            </a:r>
          </a:p>
          <a:p>
            <a:r>
              <a:rPr lang="ru-RU" sz="5600" b="1" dirty="0"/>
              <a:t>Пятое правило</a:t>
            </a:r>
            <a:r>
              <a:rPr lang="ru-RU" sz="5600" dirty="0"/>
              <a:t>: как называется коэффициент пропорциональности в законе? Иногда он не имеет названия. В законе Гука он называется </a:t>
            </a:r>
            <a:r>
              <a:rPr lang="ru-RU" sz="5600" b="1" dirty="0"/>
              <a:t>жесткостью.</a:t>
            </a:r>
            <a:endParaRPr lang="ru-RU" sz="5600" dirty="0"/>
          </a:p>
          <a:p>
            <a:r>
              <a:rPr lang="ru-RU" sz="5600" b="1" dirty="0"/>
              <a:t>Шестое правило</a:t>
            </a:r>
            <a:r>
              <a:rPr lang="ru-RU" sz="5600" dirty="0"/>
              <a:t>: каков физический смысл коэффициента пропорциональности в законе? При выявлении физического смысла, например в законе Кулона полезен такой прием. Закрываем в правой части формулы закона все величины, кроме коэффициента и читаем уравнение в обратную сторону: коэффициент равен силе. Когда это возможно? Когда заряды и расстояния имеют значения по единицы. Следовательно, гравитационная постоянная численно равна силе, с которой взаимодействуют  два заряда по одному кулону на расстоянии один метр. </a:t>
            </a:r>
          </a:p>
          <a:p>
            <a:r>
              <a:rPr lang="ru-RU" sz="5600" dirty="0"/>
              <a:t> </a:t>
            </a:r>
          </a:p>
          <a:p>
            <a:r>
              <a:rPr lang="ru-RU" sz="5600" b="1" dirty="0"/>
              <a:t>Седьмое правило</a:t>
            </a:r>
            <a:r>
              <a:rPr lang="ru-RU" sz="5600" dirty="0"/>
              <a:t>: как получить наименования единицы коэффициента? Выражаем из уравнения закона коэффициент пропорциональности,  получаем единицы коэффициента.</a:t>
            </a:r>
          </a:p>
          <a:p>
            <a:r>
              <a:rPr lang="ru-RU" sz="5600" b="1" dirty="0"/>
              <a:t>Восьмое правило</a:t>
            </a:r>
            <a:r>
              <a:rPr lang="ru-RU" sz="5600" dirty="0"/>
              <a:t>: чему равен коэффициент пропорциональности. Может быть равен конкретному числу или как в законе Гука  жесткость может быть самой различной, в зависимости от формы тела, размеров и материала.</a:t>
            </a:r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59883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Результаты </a:t>
            </a:r>
            <a:r>
              <a:rPr lang="ru-RU" altLang="ru-RU" sz="3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итоговой государственной аттестации выпускников 11-х</a:t>
            </a:r>
            <a:endParaRPr lang="ru-RU" altLang="ru-RU" sz="3600" dirty="0">
              <a:latin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606387"/>
              </p:ext>
            </p:extLst>
          </p:nvPr>
        </p:nvGraphicFramePr>
        <p:xfrm>
          <a:off x="719572" y="1274767"/>
          <a:ext cx="7704856" cy="5567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5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9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сдачи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Результат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2012-2013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ЕГЭ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</a:t>
                      </a:r>
                      <a:r>
                        <a:rPr lang="ru-RU" sz="1800" dirty="0">
                          <a:effectLst/>
                        </a:rPr>
                        <a:t>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 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ru-RU" sz="1800" dirty="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ru-RU" sz="1800" dirty="0">
                          <a:effectLst/>
                        </a:rPr>
                        <a:t>балл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ru-RU" sz="1800" dirty="0">
                          <a:effectLst/>
                        </a:rPr>
                        <a:t>39,6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r>
                        <a:rPr lang="ru-RU" sz="1800">
                          <a:effectLst/>
                        </a:rPr>
                        <a:t>14</a:t>
                      </a:r>
                      <a:r>
                        <a:rPr lang="en-US" sz="1800">
                          <a:effectLst/>
                        </a:rPr>
                        <a:t>-20</a:t>
                      </a:r>
                      <a:r>
                        <a:rPr lang="ru-RU" sz="1800">
                          <a:effectLst/>
                        </a:rPr>
                        <a:t>15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ЕГЭ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 3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39-55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ru-RU" sz="1800" dirty="0">
                          <a:effectLst/>
                        </a:rPr>
                        <a:t>балл</a:t>
                      </a:r>
                      <a:r>
                        <a:rPr lang="en-US" sz="1800" dirty="0">
                          <a:effectLst/>
                        </a:rPr>
                        <a:t> 4</a:t>
                      </a:r>
                      <a:r>
                        <a:rPr lang="ru-RU" sz="1800" dirty="0">
                          <a:effectLst/>
                        </a:rPr>
                        <a:t>5</a:t>
                      </a:r>
                      <a:r>
                        <a:rPr lang="en-US" sz="1800" dirty="0">
                          <a:effectLst/>
                        </a:rPr>
                        <a:t>,</a:t>
                      </a: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r>
                        <a:rPr lang="ru-RU" sz="1800">
                          <a:effectLst/>
                        </a:rPr>
                        <a:t>15</a:t>
                      </a:r>
                      <a:r>
                        <a:rPr lang="en-US" sz="1800">
                          <a:effectLst/>
                        </a:rPr>
                        <a:t>-201</a:t>
                      </a: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ЕГЭ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min3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41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ru-RU" sz="1800" dirty="0">
                          <a:effectLst/>
                        </a:rPr>
                        <a:t>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ru-RU" sz="1800" dirty="0">
                          <a:effectLst/>
                        </a:rPr>
                        <a:t>балл 47</a:t>
                      </a:r>
                      <a:r>
                        <a:rPr lang="en-US" sz="1800" dirty="0">
                          <a:effectLst/>
                        </a:rPr>
                        <a:t>,</a:t>
                      </a: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</a:t>
                      </a:r>
                      <a:r>
                        <a:rPr lang="ru-RU" sz="1800">
                          <a:effectLst/>
                        </a:rPr>
                        <a:t>6</a:t>
                      </a:r>
                      <a:r>
                        <a:rPr lang="en-US" sz="1800">
                          <a:effectLst/>
                        </a:rPr>
                        <a:t>-201</a:t>
                      </a: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ЕГЭ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min3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42-68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ru-RU" sz="1800" dirty="0">
                          <a:effectLst/>
                        </a:rPr>
                        <a:t>балл 48,5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2017-2018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e</a:t>
                      </a:r>
                      <a:r>
                        <a:rPr lang="ru-RU" sz="1800">
                          <a:effectLst/>
                        </a:rPr>
                        <a:t>гэ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min36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48-74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 балл 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04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38554"/>
            <a:ext cx="8147248" cy="538760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Методика решения задач</a:t>
            </a:r>
          </a:p>
          <a:p>
            <a:pPr marL="0" indent="0" algn="ctr">
              <a:buNone/>
            </a:pPr>
            <a:endParaRPr lang="ru-RU" b="1" dirty="0" smtClean="0"/>
          </a:p>
          <a:p>
            <a:r>
              <a:rPr lang="ru-RU" b="1" dirty="0" smtClean="0"/>
              <a:t>1</a:t>
            </a:r>
            <a:r>
              <a:rPr lang="ru-RU" b="1" dirty="0"/>
              <a:t>. Скользящий график</a:t>
            </a:r>
            <a:r>
              <a:rPr lang="ru-RU" dirty="0"/>
              <a:t>.</a:t>
            </a:r>
          </a:p>
          <a:p>
            <a:r>
              <a:rPr lang="ru-RU" b="1" dirty="0"/>
              <a:t>2.Никто не </a:t>
            </a:r>
            <a:r>
              <a:rPr lang="ru-RU" b="1" dirty="0" smtClean="0"/>
              <a:t>пишет.</a:t>
            </a:r>
          </a:p>
          <a:p>
            <a:r>
              <a:rPr lang="ru-RU" b="1" dirty="0"/>
              <a:t>3. Учитель </a:t>
            </a:r>
            <a:r>
              <a:rPr lang="ru-RU" b="1" dirty="0" smtClean="0"/>
              <a:t>молчит.</a:t>
            </a:r>
          </a:p>
          <a:p>
            <a:r>
              <a:rPr lang="ru-RU" b="1" dirty="0"/>
              <a:t>4. Коллективная </a:t>
            </a:r>
            <a:r>
              <a:rPr lang="ru-RU" b="1" dirty="0" smtClean="0"/>
              <a:t>работа.</a:t>
            </a:r>
          </a:p>
          <a:p>
            <a:r>
              <a:rPr lang="ru-RU" b="1" dirty="0" smtClean="0"/>
              <a:t>5 экспериментальные задачи.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065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471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             Системно - функциональный подход             к усвоению законов физики              и применение их в решении задач            при подготовки к ОГЭ                                                         Илюшина Нина Ивановна,                                                                                                       учитель физики       27 ноября 2018 года   </vt:lpstr>
      <vt:lpstr>Презентация PowerPoint</vt:lpstr>
      <vt:lpstr>Для осмысленного усвоения закона необходимо иметь о нем  как минимум восемь элементов знания. </vt:lpstr>
      <vt:lpstr>Результаты итоговой государственной аттестации выпускников 11-х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 - функциональный подход к усвоению законов физики и применение их в решении задач при подготовки к ОГЭ   </dc:title>
  <dc:creator>User</dc:creator>
  <cp:lastModifiedBy>Windows User</cp:lastModifiedBy>
  <cp:revision>9</cp:revision>
  <dcterms:created xsi:type="dcterms:W3CDTF">2018-11-22T13:02:42Z</dcterms:created>
  <dcterms:modified xsi:type="dcterms:W3CDTF">2018-11-28T05:32:43Z</dcterms:modified>
</cp:coreProperties>
</file>