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61" r:id="rId6"/>
    <p:sldId id="283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  <a:srgbClr val="000000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oss\My%20Documents\&#1079;&#1072;&#1074;&#1091;&#1095;\&#1090;&#1077;&#1082;&#1091;&#1097;&#1080;&#1077;%20&#1086;&#1090;&#1095;&#1077;&#1090;&#1099;\&#1090;&#1077;&#1082;&#1091;&#1097;&#1080;&#1081;%20&#1086;&#1090;&#1095;&#1077;&#1090;_2013-2014\&#1091;&#1089;&#1087;-&#1082;&#1072;&#1095;%20&#1087;&#1086;%20&#1089;&#1090;&#1091;&#1087;&#1077;&#1085;&#1103;&#10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oss\My%20Documents\&#1079;&#1072;&#1074;&#1091;&#1095;\&#1090;&#1077;&#1082;&#1091;&#1097;&#1080;&#1077;%20&#1086;&#1090;&#1095;&#1077;&#1090;&#1099;\&#1090;&#1077;&#1082;&#1091;&#1097;&#1080;&#1081;%20&#1086;&#1090;&#1095;&#1077;&#1090;_2013-2014\&#1091;&#1089;&#1087;-&#1082;&#1072;&#1095;%20&#1087;&#1086;%20&#1089;&#1090;&#1091;&#1087;&#1077;&#1085;&#1103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Динамика</a:t>
            </a:r>
            <a:r>
              <a:rPr lang="ru-RU" sz="2400" baseline="0">
                <a:latin typeface="Times New Roman" pitchFamily="18" charset="0"/>
                <a:cs typeface="Times New Roman" pitchFamily="18" charset="0"/>
              </a:rPr>
              <a:t> успешности в (%)  по уровням обучения 2013-2014 учебный год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1 четверть</c:v>
                </c:pt>
              </c:strCache>
            </c:strRef>
          </c:tx>
          <c:dLbls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Лист1!$B$1:$E$1</c:f>
              <c:strCache>
                <c:ptCount val="4"/>
                <c:pt idx="0">
                  <c:v>уровень ноо</c:v>
                </c:pt>
                <c:pt idx="1">
                  <c:v>уровень ооо</c:v>
                </c:pt>
                <c:pt idx="2">
                  <c:v>уровень соо</c:v>
                </c:pt>
                <c:pt idx="3">
                  <c:v>по школе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45.8</c:v>
                </c:pt>
                <c:pt idx="1">
                  <c:v>29.8</c:v>
                </c:pt>
                <c:pt idx="3">
                  <c:v>36.4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 четверть</c:v>
                </c:pt>
              </c:strCache>
            </c:strRef>
          </c:tx>
          <c:dLbls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Лист1!$B$1:$E$1</c:f>
              <c:strCache>
                <c:ptCount val="4"/>
                <c:pt idx="0">
                  <c:v>уровень ноо</c:v>
                </c:pt>
                <c:pt idx="1">
                  <c:v>уровень ооо</c:v>
                </c:pt>
                <c:pt idx="2">
                  <c:v>уровень соо</c:v>
                </c:pt>
                <c:pt idx="3">
                  <c:v>по школе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46</c:v>
                </c:pt>
                <c:pt idx="1">
                  <c:v>27.3</c:v>
                </c:pt>
                <c:pt idx="2">
                  <c:v>37.700000000000003</c:v>
                </c:pt>
                <c:pt idx="3">
                  <c:v>35.5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3 четверть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Лист1!$B$1:$E$1</c:f>
              <c:strCache>
                <c:ptCount val="4"/>
                <c:pt idx="0">
                  <c:v>уровень ноо</c:v>
                </c:pt>
                <c:pt idx="1">
                  <c:v>уровень ооо</c:v>
                </c:pt>
                <c:pt idx="2">
                  <c:v>уровень соо</c:v>
                </c:pt>
                <c:pt idx="3">
                  <c:v>по школе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4 четверть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Лист1!$B$1:$E$1</c:f>
              <c:strCache>
                <c:ptCount val="4"/>
                <c:pt idx="0">
                  <c:v>уровень ноо</c:v>
                </c:pt>
                <c:pt idx="1">
                  <c:v>уровень ооо</c:v>
                </c:pt>
                <c:pt idx="2">
                  <c:v>уровень соо</c:v>
                </c:pt>
                <c:pt idx="3">
                  <c:v>по школе</c:v>
                </c:pt>
              </c:strCache>
            </c:strRef>
          </c:cat>
          <c:val>
            <c:numRef>
              <c:f>Лист1!$B$5:$E$5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за год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Лист1!$B$1:$E$1</c:f>
              <c:strCache>
                <c:ptCount val="4"/>
                <c:pt idx="0">
                  <c:v>уровень ноо</c:v>
                </c:pt>
                <c:pt idx="1">
                  <c:v>уровень ооо</c:v>
                </c:pt>
                <c:pt idx="2">
                  <c:v>уровень соо</c:v>
                </c:pt>
                <c:pt idx="3">
                  <c:v>по школе</c:v>
                </c:pt>
              </c:strCache>
            </c:strRef>
          </c:cat>
          <c:val>
            <c:numRef>
              <c:f>Лист1!$B$6:$E$6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axId val="33381376"/>
        <c:axId val="33490816"/>
      </c:barChart>
      <c:catAx>
        <c:axId val="33381376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3490816"/>
        <c:crosses val="autoZero"/>
        <c:auto val="1"/>
        <c:lblAlgn val="ctr"/>
        <c:lblOffset val="100"/>
      </c:catAx>
      <c:valAx>
        <c:axId val="334908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333813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Динамика</a:t>
            </a:r>
            <a:r>
              <a:rPr lang="ru-RU" sz="2000" baseline="0">
                <a:latin typeface="Times New Roman" pitchFamily="18" charset="0"/>
                <a:cs typeface="Times New Roman" pitchFamily="18" charset="0"/>
              </a:rPr>
              <a:t> обученности  (в %) по уровням обучения</a:t>
            </a:r>
          </a:p>
          <a:p>
            <a:pPr>
              <a:defRPr sz="2000"/>
            </a:pPr>
            <a:r>
              <a:rPr lang="ru-RU" sz="2000" baseline="0">
                <a:latin typeface="Times New Roman" pitchFamily="18" charset="0"/>
                <a:cs typeface="Times New Roman" pitchFamily="18" charset="0"/>
              </a:rPr>
              <a:t>2013-2014 учебный год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Лист1!$G$2</c:f>
              <c:strCache>
                <c:ptCount val="1"/>
                <c:pt idx="0">
                  <c:v>1 четверть</c:v>
                </c:pt>
              </c:strCache>
            </c:strRef>
          </c:tx>
          <c:dLbls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Лист1!$H$1:$K$1</c:f>
              <c:strCache>
                <c:ptCount val="4"/>
                <c:pt idx="0">
                  <c:v>уровень ноо</c:v>
                </c:pt>
                <c:pt idx="1">
                  <c:v>уровень ооо</c:v>
                </c:pt>
                <c:pt idx="2">
                  <c:v>уровень соо</c:v>
                </c:pt>
                <c:pt idx="3">
                  <c:v>по школе</c:v>
                </c:pt>
              </c:strCache>
            </c:strRef>
          </c:cat>
          <c:val>
            <c:numRef>
              <c:f>Лист1!$H$2:$K$2</c:f>
              <c:numCache>
                <c:formatCode>General</c:formatCode>
                <c:ptCount val="4"/>
                <c:pt idx="0">
                  <c:v>100</c:v>
                </c:pt>
                <c:pt idx="1">
                  <c:v>98.4</c:v>
                </c:pt>
                <c:pt idx="3">
                  <c:v>99.1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 четверть</c:v>
                </c:pt>
              </c:strCache>
            </c:strRef>
          </c:tx>
          <c:dLbls>
            <c:dLbl>
              <c:idx val="1"/>
              <c:layout>
                <c:manualLayout>
                  <c:x val="2.8571228597825089E-2"/>
                  <c:y val="2.1418859457539557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8.0951814360504304E-2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Лист1!$H$1:$K$1</c:f>
              <c:strCache>
                <c:ptCount val="4"/>
                <c:pt idx="0">
                  <c:v>уровень ноо</c:v>
                </c:pt>
                <c:pt idx="1">
                  <c:v>уровень ооо</c:v>
                </c:pt>
                <c:pt idx="2">
                  <c:v>уровень соо</c:v>
                </c:pt>
                <c:pt idx="3">
                  <c:v>по школе</c:v>
                </c:pt>
              </c:strCache>
            </c:strRef>
          </c:cat>
          <c:val>
            <c:numRef>
              <c:f>Лист1!$H$3:$K$3</c:f>
              <c:numCache>
                <c:formatCode>General</c:formatCode>
                <c:ptCount val="4"/>
                <c:pt idx="0">
                  <c:v>100</c:v>
                </c:pt>
                <c:pt idx="1">
                  <c:v>98</c:v>
                </c:pt>
                <c:pt idx="2">
                  <c:v>98</c:v>
                </c:pt>
                <c:pt idx="3">
                  <c:v>98.7</c:v>
                </c:pt>
              </c:numCache>
            </c:numRef>
          </c:val>
        </c:ser>
        <c:ser>
          <c:idx val="2"/>
          <c:order val="2"/>
          <c:tx>
            <c:strRef>
              <c:f>Лист1!$G$4</c:f>
              <c:strCache>
                <c:ptCount val="1"/>
                <c:pt idx="0">
                  <c:v>з четверть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Лист1!$H$1:$K$1</c:f>
              <c:strCache>
                <c:ptCount val="4"/>
                <c:pt idx="0">
                  <c:v>уровень ноо</c:v>
                </c:pt>
                <c:pt idx="1">
                  <c:v>уровень ооо</c:v>
                </c:pt>
                <c:pt idx="2">
                  <c:v>уровень соо</c:v>
                </c:pt>
                <c:pt idx="3">
                  <c:v>по школе</c:v>
                </c:pt>
              </c:strCache>
            </c:strRef>
          </c:cat>
          <c:val>
            <c:numRef>
              <c:f>Лист1!$H$4:$K$4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Лист1!$G$5</c:f>
              <c:strCache>
                <c:ptCount val="1"/>
                <c:pt idx="0">
                  <c:v>4 четверть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Лист1!$H$1:$K$1</c:f>
              <c:strCache>
                <c:ptCount val="4"/>
                <c:pt idx="0">
                  <c:v>уровень ноо</c:v>
                </c:pt>
                <c:pt idx="1">
                  <c:v>уровень ооо</c:v>
                </c:pt>
                <c:pt idx="2">
                  <c:v>уровень соо</c:v>
                </c:pt>
                <c:pt idx="3">
                  <c:v>по школе</c:v>
                </c:pt>
              </c:strCache>
            </c:strRef>
          </c:cat>
          <c:val>
            <c:numRef>
              <c:f>Лист1!$H$5:$K$5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tx>
            <c:strRef>
              <c:f>Лист1!$G$6</c:f>
              <c:strCache>
                <c:ptCount val="1"/>
                <c:pt idx="0">
                  <c:v>за год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Лист1!$H$1:$K$1</c:f>
              <c:strCache>
                <c:ptCount val="4"/>
                <c:pt idx="0">
                  <c:v>уровень ноо</c:v>
                </c:pt>
                <c:pt idx="1">
                  <c:v>уровень ооо</c:v>
                </c:pt>
                <c:pt idx="2">
                  <c:v>уровень соо</c:v>
                </c:pt>
                <c:pt idx="3">
                  <c:v>по школе</c:v>
                </c:pt>
              </c:strCache>
            </c:strRef>
          </c:cat>
          <c:val>
            <c:numRef>
              <c:f>Лист1!$H$6:$K$6</c:f>
              <c:numCache>
                <c:formatCode>General</c:formatCode>
                <c:ptCount val="4"/>
              </c:numCache>
            </c:numRef>
          </c:val>
        </c:ser>
        <c:axId val="46357888"/>
        <c:axId val="46364544"/>
      </c:barChart>
      <c:catAx>
        <c:axId val="46357888"/>
        <c:scaling>
          <c:orientation val="minMax"/>
        </c:scaling>
        <c:axPos val="b"/>
        <c:tickLblPos val="nextTo"/>
        <c:txPr>
          <a:bodyPr/>
          <a:lstStyle/>
          <a:p>
            <a:pPr>
              <a:defRPr sz="3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6364544"/>
        <c:crosses val="autoZero"/>
        <c:auto val="1"/>
        <c:lblAlgn val="ctr"/>
        <c:lblOffset val="100"/>
      </c:catAx>
      <c:valAx>
        <c:axId val="463645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4635788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A6C0-FEAE-471C-B472-532940C4E82C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6A6C0-FEAE-471C-B472-532940C4E82C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0E93A-AEAB-4CF0-87D0-CE81F4A272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235745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Итоги успешности и обученности за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II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четверть 201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3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-201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4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учебного года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МОУ Константиновская СОШ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072074"/>
            <a:ext cx="4429156" cy="571504"/>
          </a:xfrm>
          <a:noFill/>
        </p:spPr>
        <p:txBody>
          <a:bodyPr>
            <a:normAutofit/>
          </a:bodyPr>
          <a:lstStyle/>
          <a:p>
            <a:r>
              <a:rPr lang="ru-RU" sz="20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Худяк Л.Т., зам. </a:t>
            </a:r>
            <a:r>
              <a:rPr lang="ru-RU" sz="20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дир</a:t>
            </a:r>
            <a:r>
              <a:rPr lang="ru-RU" sz="20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. по УВР</a:t>
            </a:r>
            <a:endParaRPr lang="ru-RU" sz="2000" dirty="0">
              <a:ln>
                <a:solidFill>
                  <a:schemeClr val="accent2">
                    <a:lumMod val="50000"/>
                  </a:schemeClr>
                </a:solidFill>
              </a:ln>
              <a:blipFill>
                <a:blip r:embed="rId2"/>
                <a:tile tx="0" ty="0" sx="100000" sy="100000" flip="none" algn="tl"/>
              </a:blip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000104"/>
          <a:ext cx="8358245" cy="5916144"/>
        </p:xfrm>
        <a:graphic>
          <a:graphicData uri="http://schemas.openxmlformats.org/drawingml/2006/table">
            <a:tbl>
              <a:tblPr/>
              <a:tblGrid>
                <a:gridCol w="866789"/>
                <a:gridCol w="963910"/>
                <a:gridCol w="2034333"/>
                <a:gridCol w="1280429"/>
                <a:gridCol w="1392232"/>
                <a:gridCol w="1820552"/>
              </a:tblGrid>
              <a:tr h="935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знаний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(в %)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учащихся, которые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учатся на «4» и «5»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успеваемости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неуспевающих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Кол. пропусков уроков/ в т. ч. по неуважительным причинам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«А»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162/0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«Б»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175/0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«В»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305/0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«А»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(3 отличника)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347/0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«Б»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(4 отличника)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284/0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«В»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(2 отличника)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196/0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«А»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137/0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«Б»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(1 отличник)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105/0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«В»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305/0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14480" y="214290"/>
            <a:ext cx="54891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успеваемости учащихся за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2013-2014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учебного года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85860"/>
          <a:ext cx="8453517" cy="5608320"/>
        </p:xfrm>
        <a:graphic>
          <a:graphicData uri="http://schemas.openxmlformats.org/drawingml/2006/table">
            <a:tbl>
              <a:tblPr/>
              <a:tblGrid>
                <a:gridCol w="962061"/>
                <a:gridCol w="963910"/>
                <a:gridCol w="2034333"/>
                <a:gridCol w="1280429"/>
                <a:gridCol w="1392232"/>
                <a:gridCol w="1820552"/>
              </a:tblGrid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«А»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(1 отличник)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502/44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«Б»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287/104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«В»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(1 отличник)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285/29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«А»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419/0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«Б»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(3 отличника)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352/15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«В»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585/118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«А»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393/154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«Б»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(1 отличник)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400/179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«В»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(1 отличник)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366/47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214290"/>
          <a:ext cx="8358245" cy="975360"/>
        </p:xfrm>
        <a:graphic>
          <a:graphicData uri="http://schemas.openxmlformats.org/drawingml/2006/table">
            <a:tbl>
              <a:tblPr/>
              <a:tblGrid>
                <a:gridCol w="866789"/>
                <a:gridCol w="963910"/>
                <a:gridCol w="2034333"/>
                <a:gridCol w="1280429"/>
                <a:gridCol w="1392232"/>
                <a:gridCol w="1820552"/>
              </a:tblGrid>
              <a:tr h="285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знаний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(в %)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учащихся, которые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учатся на «4» и «5»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успеваемости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неуспевающих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Кол. пропусков уроков/ в т. ч. по неуважительным причинам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85860"/>
          <a:ext cx="8453517" cy="5486400"/>
        </p:xfrm>
        <a:graphic>
          <a:graphicData uri="http://schemas.openxmlformats.org/drawingml/2006/table">
            <a:tbl>
              <a:tblPr/>
              <a:tblGrid>
                <a:gridCol w="962061"/>
                <a:gridCol w="963910"/>
                <a:gridCol w="2034333"/>
                <a:gridCol w="1280429"/>
                <a:gridCol w="1392232"/>
                <a:gridCol w="1820552"/>
              </a:tblGrid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«А»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622/72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«Б»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375/109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«В»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366/233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«А»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12(3 отличника)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651/132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«Б»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522/267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«В»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368/20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«А»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(1 отличник)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663/233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«А»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(2 отличника)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419/58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ru-RU" sz="2400" b="1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«Б»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235/120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школе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(23 отличника)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10800/1934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214290"/>
          <a:ext cx="8358245" cy="975360"/>
        </p:xfrm>
        <a:graphic>
          <a:graphicData uri="http://schemas.openxmlformats.org/drawingml/2006/table">
            <a:tbl>
              <a:tblPr/>
              <a:tblGrid>
                <a:gridCol w="866789"/>
                <a:gridCol w="963910"/>
                <a:gridCol w="2034333"/>
                <a:gridCol w="1280429"/>
                <a:gridCol w="1392232"/>
                <a:gridCol w="1820552"/>
              </a:tblGrid>
              <a:tr h="285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знаний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(в %)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учащихся, которые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учатся на «4» и «5»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успеваемости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неуспевающих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Кол. пропусков уроков/ в т. ч. по неуважительным причинам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Резервы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одной «4»: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(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2%)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одной «3»: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(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9,9%)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85720" y="357166"/>
            <a:ext cx="842166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Подведение итогов  по результатам учебы за</a:t>
            </a:r>
            <a:r>
              <a:rPr kumimoji="0" lang="ru-RU" sz="2800" b="1" u="sng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sng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800" b="1" u="sng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u="sng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четверть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7158" y="1071546"/>
            <a:ext cx="81673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</a:rPr>
              <a:t>среди  1-4 классов                5-9 классо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</a:rPr>
              <a:t>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2285992"/>
            <a:ext cx="914400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1 место 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2Б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класс               1 место -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6Б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класс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2 место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– 4Б класс              2 место -  9А класс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3 место –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4А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класс              3 место -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8А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класс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000504"/>
            <a:ext cx="571504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</a:rPr>
              <a:t>среди  </a:t>
            </a:r>
            <a:r>
              <a:rPr lang="ru-RU" sz="2800" b="1" i="1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</a:rPr>
              <a:t>10-11 </a:t>
            </a:r>
            <a:r>
              <a:rPr lang="ru-RU" sz="2800" b="1" i="1" dirty="0" smtClean="0">
                <a:solidFill>
                  <a:srgbClr val="17365D"/>
                </a:solidFill>
                <a:latin typeface="Arial" pitchFamily="34" charset="0"/>
                <a:ea typeface="Times New Roman" pitchFamily="18" charset="0"/>
              </a:rPr>
              <a:t>классов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643446"/>
            <a:ext cx="4572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1 место –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11А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класс  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 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2 место –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10Б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класс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            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357298"/>
          <a:ext cx="8215368" cy="3417572"/>
        </p:xfrm>
        <a:graphic>
          <a:graphicData uri="http://schemas.openxmlformats.org/drawingml/2006/table">
            <a:tbl>
              <a:tblPr/>
              <a:tblGrid>
                <a:gridCol w="1552774"/>
                <a:gridCol w="1292690"/>
                <a:gridCol w="1543332"/>
                <a:gridCol w="1689254"/>
                <a:gridCol w="2137318"/>
              </a:tblGrid>
              <a:tr h="857252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обучаемых по школе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пропусков по школе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Из них по неуважительным причинам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600" b="1" dirty="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пропусков на одного учащегося в среднем (общее/ по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неуваж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189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2007-2008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621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50581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11957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81/19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189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2008-2009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602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35403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8718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59/14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1893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2009-2010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634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43440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11157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68/17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18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2010-2011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602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39408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9223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65/15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18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2011-2012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612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39650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8967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65/15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18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2012-2013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657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48293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9678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73/15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189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2013-2014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696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21894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3790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31/5</a:t>
                      </a:r>
                      <a:endParaRPr lang="ru-RU" sz="2400" b="1" dirty="0">
                        <a:latin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357290" y="285728"/>
            <a:ext cx="67916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Мониторинг пропусков уроков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обучающихся в школе: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696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том числе: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1 ступени обучения: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316 чел. (45%);               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 ступени обучения: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327 чел. (47%);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3 ступени обучения: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53 чел. (8%).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Воспитанников детского дома: </a:t>
            </a:r>
            <a:r>
              <a:rPr lang="ru-RU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50 чел. (7%)</a:t>
            </a:r>
            <a:endParaRPr lang="ru-RU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571472" y="357166"/>
          <a:ext cx="8143932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00034" y="428604"/>
          <a:ext cx="8001056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000108"/>
          <a:ext cx="8643998" cy="5573099"/>
        </p:xfrm>
        <a:graphic>
          <a:graphicData uri="http://schemas.openxmlformats.org/drawingml/2006/table">
            <a:tbl>
              <a:tblPr bandCol="1">
                <a:tableStyleId>{5DA37D80-6434-44D0-A028-1B22A696006F}</a:tableStyleId>
              </a:tblPr>
              <a:tblGrid>
                <a:gridCol w="1051026"/>
                <a:gridCol w="1336874"/>
                <a:gridCol w="1336874"/>
                <a:gridCol w="1230397"/>
                <a:gridCol w="1229609"/>
                <a:gridCol w="1229609"/>
                <a:gridCol w="1229609"/>
              </a:tblGrid>
              <a:tr h="608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sz="1800" dirty="0" smtClean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2012-2013 </a:t>
                      </a:r>
                      <a:r>
                        <a:rPr lang="ru-RU" sz="1800" dirty="0" err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endParaRPr lang="ru-RU" sz="1800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endParaRPr lang="ru-RU" sz="1800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sz="1800" dirty="0" smtClean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2-е</a:t>
                      </a: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55,8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47,6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45,9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3-е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61,3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42,3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4-е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43,9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50,8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5-е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46,8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29,7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27,7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6-е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35,6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39,1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34,3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38,8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19,7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8-е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31,7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20,6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22,9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9-е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43,6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34,4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31,1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10-е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36,4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45,8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37,8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44,1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36,4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35,2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428604"/>
            <a:ext cx="777078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Мониторинг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качества знаний (в %) за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2013-2014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учебный год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28662" y="428604"/>
            <a:ext cx="777078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Мониторинг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успеваемости (в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%) за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2013-2014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учебный год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00108"/>
          <a:ext cx="8643998" cy="5573099"/>
        </p:xfrm>
        <a:graphic>
          <a:graphicData uri="http://schemas.openxmlformats.org/drawingml/2006/table">
            <a:tbl>
              <a:tblPr bandCol="1">
                <a:tableStyleId>{5DA37D80-6434-44D0-A028-1B22A696006F}</a:tableStyleId>
              </a:tblPr>
              <a:tblGrid>
                <a:gridCol w="1051026"/>
                <a:gridCol w="1336874"/>
                <a:gridCol w="1336874"/>
                <a:gridCol w="1230397"/>
                <a:gridCol w="1229609"/>
                <a:gridCol w="1229609"/>
                <a:gridCol w="1229609"/>
              </a:tblGrid>
              <a:tr h="608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sz="1800" dirty="0" smtClean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2012-2013 </a:t>
                      </a:r>
                      <a:r>
                        <a:rPr lang="ru-RU" sz="1800" dirty="0" err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endParaRPr lang="ru-RU" sz="1800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endParaRPr lang="ru-RU" sz="1800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sz="1800" dirty="0" smtClean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1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2-е</a:t>
                      </a: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3-е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98,4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4-е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5-е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6-е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98,6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98,6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96,7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96,7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8-е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9-е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96,7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10-е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n w="19050"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99,1</a:t>
                      </a:r>
                      <a:endParaRPr lang="ru-RU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n w="19050"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73" marR="6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500174"/>
          <a:ext cx="8572558" cy="4998720"/>
        </p:xfrm>
        <a:graphic>
          <a:graphicData uri="http://schemas.openxmlformats.org/drawingml/2006/table">
            <a:tbl>
              <a:tblPr bandCol="1">
                <a:tableStyleId>{ED083AE6-46FA-4A59-8FB0-9F97EB10719F}</a:tableStyleId>
              </a:tblPr>
              <a:tblGrid>
                <a:gridCol w="1392781"/>
                <a:gridCol w="808801"/>
                <a:gridCol w="1211856"/>
                <a:gridCol w="1308589"/>
                <a:gridCol w="1308589"/>
                <a:gridCol w="1308589"/>
                <a:gridCol w="1233353"/>
              </a:tblGrid>
              <a:tr h="269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   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III   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173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n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2А</a:t>
                      </a: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173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n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67,8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59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173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n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2В</a:t>
                      </a: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173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n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3А</a:t>
                      </a: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63,6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173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n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65,2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53,8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173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n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3В</a:t>
                      </a: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173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n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4А</a:t>
                      </a: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60,8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56,5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173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n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56,6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173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n>
                            <a:solidFill>
                              <a:srgbClr val="800000"/>
                            </a:solidFill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4В</a:t>
                      </a: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57224" y="214290"/>
            <a:ext cx="7000924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Мониторинг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качества знаний учащихся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2013-2014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учебный год (в %)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000108"/>
          <a:ext cx="8572558" cy="5486400"/>
        </p:xfrm>
        <a:graphic>
          <a:graphicData uri="http://schemas.openxmlformats.org/drawingml/2006/table">
            <a:tbl>
              <a:tblPr bandCol="1">
                <a:tableStyleId>{ED083AE6-46FA-4A59-8FB0-9F97EB10719F}</a:tableStyleId>
              </a:tblPr>
              <a:tblGrid>
                <a:gridCol w="1392781"/>
                <a:gridCol w="808801"/>
                <a:gridCol w="1211856"/>
                <a:gridCol w="1308589"/>
                <a:gridCol w="1308589"/>
                <a:gridCol w="1308589"/>
                <a:gridCol w="1233353"/>
              </a:tblGrid>
              <a:tr h="58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5В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37,5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36,4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61,5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57,6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6В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14,3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7В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23,5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36,8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31,5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85728"/>
          <a:ext cx="8572558" cy="609600"/>
        </p:xfrm>
        <a:graphic>
          <a:graphicData uri="http://schemas.openxmlformats.org/drawingml/2006/table">
            <a:tbl>
              <a:tblPr bandCol="1">
                <a:tableStyleId>{5DA37D80-6434-44D0-A028-1B22A696006F}</a:tableStyleId>
              </a:tblPr>
              <a:tblGrid>
                <a:gridCol w="1392781"/>
                <a:gridCol w="808801"/>
                <a:gridCol w="1211856"/>
                <a:gridCol w="1308589"/>
                <a:gridCol w="1308589"/>
                <a:gridCol w="1308589"/>
                <a:gridCol w="1233353"/>
              </a:tblGrid>
              <a:tr h="269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   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III   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2014-2012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14422"/>
          <a:ext cx="8572558" cy="4876800"/>
        </p:xfrm>
        <a:graphic>
          <a:graphicData uri="http://schemas.openxmlformats.org/drawingml/2006/table">
            <a:tbl>
              <a:tblPr bandCol="1">
                <a:tableStyleId>{ED083AE6-46FA-4A59-8FB0-9F97EB10719F}</a:tableStyleId>
              </a:tblPr>
              <a:tblGrid>
                <a:gridCol w="1392781"/>
                <a:gridCol w="808801"/>
                <a:gridCol w="1211856"/>
                <a:gridCol w="1308589"/>
                <a:gridCol w="1308589"/>
                <a:gridCol w="1308589"/>
                <a:gridCol w="1233353"/>
              </a:tblGrid>
              <a:tr h="330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45,8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29,6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37,9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330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330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8В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330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330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330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9В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27,7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330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55,5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330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330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26,7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8,3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  <a:tr h="33087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800000"/>
                          </a:solidFill>
                        </a:rPr>
                        <a:t>По школе</a:t>
                      </a:r>
                      <a:endParaRPr lang="ru-RU" sz="2400" b="1" dirty="0">
                        <a:solidFill>
                          <a:srgbClr val="800000"/>
                        </a:solidFill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44,1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</a:rPr>
                        <a:t>36,4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35,5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14290"/>
          <a:ext cx="8572558" cy="609600"/>
        </p:xfrm>
        <a:graphic>
          <a:graphicData uri="http://schemas.openxmlformats.org/drawingml/2006/table">
            <a:tbl>
              <a:tblPr bandCol="1">
                <a:tableStyleId>{5DA37D80-6434-44D0-A028-1B22A696006F}</a:tableStyleId>
              </a:tblPr>
              <a:tblGrid>
                <a:gridCol w="1392781"/>
                <a:gridCol w="808801"/>
                <a:gridCol w="1211856"/>
                <a:gridCol w="1308589"/>
                <a:gridCol w="1308589"/>
                <a:gridCol w="1308589"/>
                <a:gridCol w="1233353"/>
              </a:tblGrid>
              <a:tr h="388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   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III   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четверть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n>
                            <a:solidFill>
                              <a:srgbClr val="8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1800" b="1" dirty="0">
                        <a:ln>
                          <a:solidFill>
                            <a:srgbClr val="800000"/>
                          </a:solidFill>
                        </a:ln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251" marR="33251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953</Words>
  <Application>Microsoft Office PowerPoint</Application>
  <PresentationFormat>Экран (4:3)</PresentationFormat>
  <Paragraphs>527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Итоги успешности и обученности за II четверть 2013-2014 учебного года МОУ Константиновская СОШ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Резервы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успешности и обученности за III четверть 2011-2012 учебного года МОУ Константиновская СОШ</dc:title>
  <dc:creator>User</dc:creator>
  <cp:lastModifiedBy>User</cp:lastModifiedBy>
  <cp:revision>40</cp:revision>
  <dcterms:created xsi:type="dcterms:W3CDTF">2012-03-29T00:05:54Z</dcterms:created>
  <dcterms:modified xsi:type="dcterms:W3CDTF">2010-02-25T08:07:51Z</dcterms:modified>
</cp:coreProperties>
</file>