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71" r:id="rId8"/>
    <p:sldId id="275" r:id="rId9"/>
    <p:sldId id="266" r:id="rId10"/>
    <p:sldId id="267" r:id="rId11"/>
    <p:sldId id="268" r:id="rId12"/>
    <p:sldId id="269" r:id="rId13"/>
    <p:sldId id="270" r:id="rId14"/>
    <p:sldId id="273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6019"/>
    <a:srgbClr val="D05F1A"/>
    <a:srgbClr val="E884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9609" autoAdjust="0"/>
  </p:normalViewPr>
  <p:slideViewPr>
    <p:cSldViewPr>
      <p:cViewPr varScale="1"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157192"/>
            <a:ext cx="67818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2013 год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МОУ  Константиновская СОШ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1"/>
            <a:ext cx="8229600" cy="3960440"/>
          </a:xfrm>
        </p:spPr>
        <p:txBody>
          <a:bodyPr/>
          <a:lstStyle/>
          <a:p>
            <a:pPr algn="ctr">
              <a:buNone/>
            </a:pPr>
            <a:r>
              <a:rPr lang="ru-RU" sz="4000" b="1" i="1" dirty="0" smtClean="0">
                <a:solidFill>
                  <a:srgbClr val="D05F1A"/>
                </a:solidFill>
              </a:rPr>
              <a:t>Совершенствование качества образования через освоение </a:t>
            </a:r>
            <a:r>
              <a:rPr lang="ru-RU" sz="4000" b="1" i="1" dirty="0" err="1" smtClean="0">
                <a:solidFill>
                  <a:srgbClr val="D05F1A"/>
                </a:solidFill>
              </a:rPr>
              <a:t>компетентностного</a:t>
            </a:r>
            <a:r>
              <a:rPr lang="ru-RU" sz="4000" b="1" i="1" dirty="0" smtClean="0">
                <a:solidFill>
                  <a:srgbClr val="D05F1A"/>
                </a:solidFill>
              </a:rPr>
              <a:t> подхода в обучении, воспитании, развитии обучающихся.</a:t>
            </a:r>
            <a:r>
              <a:rPr lang="ru-RU" sz="4000" b="1" dirty="0" smtClean="0">
                <a:solidFill>
                  <a:srgbClr val="D05F1A"/>
                </a:solidFill>
              </a:rPr>
              <a:t>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67818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Участники областной предметной  олимпиады:  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312780"/>
              </p:ext>
            </p:extLst>
          </p:nvPr>
        </p:nvGraphicFramePr>
        <p:xfrm>
          <a:off x="467544" y="2060848"/>
          <a:ext cx="8391876" cy="3824310"/>
        </p:xfrm>
        <a:graphic>
          <a:graphicData uri="http://schemas.openxmlformats.org/drawingml/2006/table">
            <a:tbl>
              <a:tblPr/>
              <a:tblGrid>
                <a:gridCol w="614273"/>
                <a:gridCol w="2953067"/>
                <a:gridCol w="2592288"/>
                <a:gridCol w="2232248"/>
              </a:tblGrid>
              <a:tr h="3708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b="1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ФИО ученика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Предмет 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Учитель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Костина Анна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Английский язык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Каплина Т. В.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</a:rPr>
                        <a:t>Чаплинский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Евгений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ОБЖ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Рязанский А. Г.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Мурзин Владислав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ОБЖ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Рязанский А. Г.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</a:rPr>
                        <a:t>Шкулова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Екатерина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Бондарева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</a:rPr>
                        <a:t> Т. В.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Сафаров Низами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Биология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</a:rPr>
                        <a:t>Поротикова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Т. Л.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</a:rPr>
                        <a:t>Петриенко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Виктория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Физическая культура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Плотников А.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</a:rPr>
                        <a:t> Н.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Галин Юрий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Пономаренко А. Б.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Зинченко Юлия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Обществознание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Пономаренко А. Б.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Смоленская Евгения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Технология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Times New Roman"/>
                        </a:rPr>
                        <a:t>Стасенкова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 Е. В.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Спиридонов Сергей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/>
                          <a:ea typeface="Times New Roman"/>
                        </a:rPr>
                        <a:t>Технология</a:t>
                      </a:r>
                      <a:endParaRPr lang="ru-RU" sz="18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</a:rPr>
                        <a:t>Наумченко Б. В.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09662" y="404664"/>
            <a:ext cx="6781800" cy="13098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Научное общество школьников «Искатели знаний».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2844" y="1714488"/>
            <a:ext cx="8715436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Цели НОУ: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Создание условий для развития познавательных интересов, индивидуальных творческих способностей учащихся.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Подготовка школьников к самостоятельной продуктивной исследовательской деятельности в условиях информационного общества.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Задачи НОУ: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Расширение и углубление знаний учащихся.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Формирование творческого мышления.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Развитие коммуникативных способностей на основе выполнения совместных проектов.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781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Научное общество школьников «Искатели знаний».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346876"/>
              </p:ext>
            </p:extLst>
          </p:nvPr>
        </p:nvGraphicFramePr>
        <p:xfrm>
          <a:off x="251520" y="1988840"/>
          <a:ext cx="8501122" cy="3883497"/>
        </p:xfrm>
        <a:graphic>
          <a:graphicData uri="http://schemas.openxmlformats.org/drawingml/2006/table">
            <a:tbl>
              <a:tblPr/>
              <a:tblGrid>
                <a:gridCol w="2786082"/>
                <a:gridCol w="1214446"/>
                <a:gridCol w="928694"/>
                <a:gridCol w="1214446"/>
                <a:gridCol w="1214446"/>
                <a:gridCol w="1143008"/>
              </a:tblGrid>
              <a:tr h="6290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2009г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2010г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2011г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2012г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2013г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Число секций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926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Число детей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54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944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Выступило на 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н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200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 конференции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39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8229"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Кол-во учителей, подготовивших учащихся к конференции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331640" y="476672"/>
            <a:ext cx="67818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Прохождение аттестации учителями школы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07934"/>
              </p:ext>
            </p:extLst>
          </p:nvPr>
        </p:nvGraphicFramePr>
        <p:xfrm>
          <a:off x="467544" y="2204864"/>
          <a:ext cx="8358250" cy="3092755"/>
        </p:xfrm>
        <a:graphic>
          <a:graphicData uri="http://schemas.openxmlformats.org/drawingml/2006/table">
            <a:tbl>
              <a:tblPr/>
              <a:tblGrid>
                <a:gridCol w="1671650"/>
                <a:gridCol w="1671650"/>
                <a:gridCol w="1671650"/>
                <a:gridCol w="1671650"/>
                <a:gridCol w="1671650"/>
              </a:tblGrid>
              <a:tr h="4829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41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Высшая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категория –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1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категория-3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2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категория-1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 категория- 13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 категория-6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Высшая категория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1 категория -4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Соответствие</a:t>
                      </a:r>
                      <a:r>
                        <a:rPr lang="ru-RU" sz="1800" baseline="0" dirty="0" smtClean="0">
                          <a:latin typeface="Times New Roman"/>
                          <a:ea typeface="Times New Roman"/>
                        </a:rPr>
                        <a:t> занимаемой должности - 2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Высшая категория - 2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1 категория- 6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соответствие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занимаемой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должности - 2 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Подготовка к ГИА и ЕГЭ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1714488"/>
            <a:ext cx="857252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ознакомление участников ГИА и ЕГЭ  с целями и задачами, стоящими перед школой, с введением новой формы итоговой аттестации.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повышение квалификации учителей школы для формирования социальной, личностной, образовательной и специально -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</a:rPr>
              <a:t>деятельностной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 компетентности школьников.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</a:rPr>
              <a:t>организационная и педагогическая подготовка учащихся к репетиционным испытаниям и участию в ГИА и ЕГЭ.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Подготовка к ГИА и ЕГЭ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71472" y="2945594"/>
            <a:ext cx="85725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2000" dirty="0" smtClean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1628800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/>
              <a:t>Заседания </a:t>
            </a:r>
            <a:r>
              <a:rPr lang="ru-RU" sz="2800" b="1" dirty="0"/>
              <a:t>МО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Общешкольные собрания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Классные собрания родителей и учащихся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Совещание при  директоре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Совещания-инструктажи для организаторов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Практикумы на консультациях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Создание электронной базы данных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Подготовка информационного стенда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/>
              <a:t>Проведение репетиционных испытаний</a:t>
            </a:r>
          </a:p>
        </p:txBody>
      </p:sp>
    </p:spTree>
    <p:extLst>
      <p:ext uri="{BB962C8B-B14F-4D97-AF65-F5344CB8AC3E}">
        <p14:creationId xmlns:p14="http://schemas.microsoft.com/office/powerpoint/2010/main" val="30869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Цель методической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772816"/>
            <a:ext cx="7543800" cy="4176464"/>
          </a:xfrm>
        </p:spPr>
        <p:txBody>
          <a:bodyPr/>
          <a:lstStyle/>
          <a:p>
            <a:pPr algn="ctr">
              <a:buNone/>
            </a:pPr>
            <a:r>
              <a:rPr lang="ru-RU" sz="2800" b="1" i="1" dirty="0" smtClean="0">
                <a:solidFill>
                  <a:srgbClr val="D05F1A"/>
                </a:solidFill>
              </a:rPr>
              <a:t>Совершенствование уровня педагогического мастерства учителей, их эрудиции и компетенции в области внедрения новых педагогических технологий для обеспечения эффективности педагогического процесса и повышения качества образования</a:t>
            </a:r>
            <a:r>
              <a:rPr lang="ru-RU" sz="2800" dirty="0" smtClean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Направления методической работы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605620" cy="5286412"/>
          </a:xfrm>
        </p:spPr>
        <p:txBody>
          <a:bodyPr>
            <a:normAutofit/>
          </a:bodyPr>
          <a:lstStyle/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работа методического совета;  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подбор и расстановка кадров; 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создание условий для роста педагогического мастерства; 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повышение квалификации и </a:t>
            </a:r>
            <a:r>
              <a:rPr lang="ru-RU" sz="2800" dirty="0" err="1" smtClean="0"/>
              <a:t>категорийности</a:t>
            </a:r>
            <a:r>
              <a:rPr lang="ru-RU" sz="2800" dirty="0" smtClean="0"/>
              <a:t> кадров; 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научно-исследовательская работа;  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err="1" smtClean="0"/>
              <a:t>предпрофильная</a:t>
            </a:r>
            <a:r>
              <a:rPr lang="ru-RU" sz="2800" dirty="0" smtClean="0"/>
              <a:t> подготовка и профильное обучение; 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индивидуально-методическая и инновационная деятельность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 обобщение опыта работы; </a:t>
            </a:r>
          </a:p>
          <a:p>
            <a:pPr>
              <a:lnSpc>
                <a:spcPts val="2500"/>
              </a:lnSpc>
              <a:buFont typeface="Wingdings" pitchFamily="2" charset="2"/>
              <a:buChar char="Ø"/>
            </a:pPr>
            <a:r>
              <a:rPr lang="ru-RU" sz="2800" dirty="0" smtClean="0"/>
              <a:t>обновление методической оснащенности кабинетов                 </a:t>
            </a:r>
          </a:p>
          <a:p>
            <a:pPr>
              <a:lnSpc>
                <a:spcPts val="2500"/>
              </a:lnSpc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Методические объединения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178010"/>
              </p:ext>
            </p:extLst>
          </p:nvPr>
        </p:nvGraphicFramePr>
        <p:xfrm>
          <a:off x="179512" y="1124744"/>
          <a:ext cx="8643997" cy="5028531"/>
        </p:xfrm>
        <a:graphic>
          <a:graphicData uri="http://schemas.openxmlformats.org/drawingml/2006/table">
            <a:tbl>
              <a:tblPr/>
              <a:tblGrid>
                <a:gridCol w="560852"/>
                <a:gridCol w="2927995"/>
                <a:gridCol w="3011085"/>
                <a:gridCol w="2144065"/>
              </a:tblGrid>
              <a:tr h="3346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</a:rPr>
                        <a:t>Методическое объединение</a:t>
                      </a:r>
                      <a:endParaRPr lang="ru-RU" sz="16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Ф.И.О. </a:t>
                      </a:r>
                      <a:r>
                        <a:rPr lang="ru-RU" sz="1600" b="1" i="1" dirty="0" smtClean="0">
                          <a:latin typeface="Times New Roman"/>
                          <a:ea typeface="Times New Roman"/>
                        </a:rPr>
                        <a:t>руководителя</a:t>
                      </a:r>
                      <a:endParaRPr lang="ru-RU" sz="16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Категория</a:t>
                      </a:r>
                      <a:endParaRPr lang="ru-RU" sz="18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</a:rPr>
                        <a:t>МО учителей филологического цикла</a:t>
                      </a:r>
                      <a:endParaRPr lang="ru-RU" sz="16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Якименко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Светлана Валерьевна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Учитель 1 категории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</a:rPr>
                        <a:t>МО учителей физико-математического цикла</a:t>
                      </a:r>
                      <a:endParaRPr lang="ru-RU" sz="16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Дутова Наталья Васильевна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Учитель 1 категории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</a:rPr>
                        <a:t>МО учителей естественного цикла и учителей истории</a:t>
                      </a:r>
                      <a:endParaRPr lang="ru-RU" sz="16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Пономаренко Анна Борисовна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Учитель высшей категории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</a:rPr>
                        <a:t>МО учителей начальных классов</a:t>
                      </a:r>
                      <a:endParaRPr lang="ru-RU" sz="16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Черных Анжелика Викторовна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Учитель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высшей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категории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47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</a:rPr>
                        <a:t>МО учителей предметов циклов эстетического и физического развития</a:t>
                      </a:r>
                      <a:endParaRPr lang="ru-RU" sz="16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Галактионова Елена Алексеевна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Учитель 1 категории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 smtClean="0">
                          <a:latin typeface="Times New Roman"/>
                          <a:ea typeface="Times New Roman"/>
                        </a:rPr>
                        <a:t>МО </a:t>
                      </a:r>
                      <a:r>
                        <a:rPr lang="ru-RU" sz="1800" b="1" i="0" dirty="0">
                          <a:latin typeface="Times New Roman"/>
                          <a:ea typeface="Times New Roman"/>
                        </a:rPr>
                        <a:t>учителей иностранных языков</a:t>
                      </a:r>
                      <a:endParaRPr lang="ru-RU" sz="16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Смиян Наталья Анатольевна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Учитель 1 категории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i="0" dirty="0">
                          <a:latin typeface="Times New Roman"/>
                          <a:ea typeface="Times New Roman"/>
                        </a:rPr>
                        <a:t>МО классных руководителей</a:t>
                      </a:r>
                      <a:endParaRPr lang="ru-RU" sz="1600" b="1" i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Белкина Виктория Анатольевна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Учитель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второй </a:t>
                      </a: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категории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Методический совет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874" y="1340768"/>
            <a:ext cx="878687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800" dirty="0" smtClean="0"/>
              <a:t>решались стоящие перед школой задачи,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рассматривались вопросы подготовки и проведения  педагогических советов, проведение и итоги олимпиад,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рассматривался и утверждался вопрос проведения методической недели, рассматривались экзаменационные материалы для государственной (итоговой) аттестации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формы и методы итоговой и промежуточной аттестации учащихся;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подведение итогов методической работы за год,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/>
              <a:t> задачи на следующий учебный год.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Педагогический совет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85860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05F1A"/>
                </a:solidFill>
              </a:rPr>
              <a:t>«Управление процессом формирования системы качества знаний учащихся»</a:t>
            </a:r>
            <a:endParaRPr lang="ru-RU" sz="3200" b="1" dirty="0">
              <a:solidFill>
                <a:srgbClr val="D05F1A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643182"/>
            <a:ext cx="76438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05F1A"/>
                </a:solidFill>
              </a:rPr>
              <a:t>«Современный урок в свете внедрения ФГОС второго поколения»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4000504"/>
            <a:ext cx="70723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D05F1A"/>
                </a:solidFill>
              </a:rPr>
              <a:t>«Адаптация учащихся 5-х классов к обучению в основной школе»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09662" y="620688"/>
            <a:ext cx="6781800" cy="7920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Методические недели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00174"/>
            <a:ext cx="81439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/>
              <a:t>Неделя филологии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Неделя информационных технологий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Неделя точных наук «Ох уж эта математика!»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Неделя «Европейских языков»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Неделя Земли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Неделя правоведения 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/>
              <a:t>Неделя космонавтики</a:t>
            </a:r>
          </a:p>
          <a:p>
            <a:pPr>
              <a:buFont typeface="Wingdings" pitchFamily="2" charset="2"/>
              <a:buChar char="v"/>
            </a:pP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09662" y="620688"/>
            <a:ext cx="678180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Районные семинары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500174"/>
            <a:ext cx="81439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endParaRPr lang="ru-RU" sz="3200" dirty="0" smtClean="0">
              <a:solidFill>
                <a:prstClr val="black"/>
              </a:solidFill>
            </a:endParaRPr>
          </a:p>
          <a:p>
            <a:endParaRPr lang="ru-RU" sz="32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500175"/>
            <a:ext cx="79208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/>
              <a:t>Для учителей математики: </a:t>
            </a:r>
          </a:p>
          <a:p>
            <a:pPr lvl="0" algn="ctr"/>
            <a:r>
              <a:rPr lang="ru-RU" sz="3200" b="1" dirty="0" smtClean="0">
                <a:solidFill>
                  <a:srgbClr val="D05F1A"/>
                </a:solidFill>
              </a:rPr>
              <a:t>«Отличительные особенности традиционного и современного урока»</a:t>
            </a:r>
          </a:p>
          <a:p>
            <a:pPr lvl="0" algn="ctr"/>
            <a:endParaRPr lang="ru-RU" sz="3200" b="1" dirty="0" smtClean="0">
              <a:solidFill>
                <a:srgbClr val="D05F1A"/>
              </a:solidFill>
            </a:endParaRPr>
          </a:p>
          <a:p>
            <a:pPr lvl="0"/>
            <a:r>
              <a:rPr lang="ru-RU" sz="3200" b="1" dirty="0">
                <a:solidFill>
                  <a:prstClr val="black"/>
                </a:solidFill>
              </a:rPr>
              <a:t>Для </a:t>
            </a:r>
            <a:r>
              <a:rPr lang="ru-RU" sz="3200" b="1" dirty="0" smtClean="0">
                <a:solidFill>
                  <a:prstClr val="black"/>
                </a:solidFill>
              </a:rPr>
              <a:t>директоров: </a:t>
            </a:r>
          </a:p>
          <a:p>
            <a:pPr lvl="0" algn="ctr"/>
            <a:r>
              <a:rPr lang="ru-RU" sz="3200" b="1" dirty="0" smtClean="0">
                <a:solidFill>
                  <a:srgbClr val="E16019"/>
                </a:solidFill>
              </a:rPr>
              <a:t>«</a:t>
            </a:r>
            <a:r>
              <a:rPr lang="ru-RU" sz="3200" b="1" dirty="0" smtClean="0">
                <a:solidFill>
                  <a:srgbClr val="D05F1A"/>
                </a:solidFill>
              </a:rPr>
              <a:t>Организация обучения учащихся по новым образовательным стандартам »</a:t>
            </a:r>
            <a:endParaRPr lang="ru-RU" sz="3200" b="1" dirty="0">
              <a:solidFill>
                <a:srgbClr val="D05F1A"/>
              </a:solidFill>
            </a:endParaRPr>
          </a:p>
          <a:p>
            <a:pPr lvl="0"/>
            <a:endParaRPr lang="ru-RU" sz="3200" b="1" dirty="0" smtClean="0">
              <a:solidFill>
                <a:srgbClr val="D05F1A"/>
              </a:solidFill>
            </a:endParaRPr>
          </a:p>
          <a:p>
            <a:pPr lvl="0" algn="ctr"/>
            <a:endParaRPr lang="ru-RU" sz="3200" b="1" dirty="0">
              <a:solidFill>
                <a:srgbClr val="D05F1A"/>
              </a:solidFill>
            </a:endParaRPr>
          </a:p>
          <a:p>
            <a:pPr lvl="0" algn="ctr"/>
            <a:endParaRPr lang="ru-RU" sz="3200" b="1" dirty="0">
              <a:solidFill>
                <a:srgbClr val="D05F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93610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Олимпиады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082185"/>
              </p:ext>
            </p:extLst>
          </p:nvPr>
        </p:nvGraphicFramePr>
        <p:xfrm>
          <a:off x="251520" y="1628800"/>
          <a:ext cx="8286807" cy="3643339"/>
        </p:xfrm>
        <a:graphic>
          <a:graphicData uri="http://schemas.openxmlformats.org/drawingml/2006/table">
            <a:tbl>
              <a:tblPr/>
              <a:tblGrid>
                <a:gridCol w="1489833"/>
                <a:gridCol w="1373592"/>
                <a:gridCol w="1342535"/>
                <a:gridCol w="1500481"/>
                <a:gridCol w="1303493"/>
                <a:gridCol w="1276873"/>
              </a:tblGrid>
              <a:tr h="4554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2008-2009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2009-2010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2010-2011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2011-2012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</a:rPr>
                        <a:t>2012-2013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. в школьной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134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140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324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317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466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. в районной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29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36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48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79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62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Кол-во </a:t>
                      </a:r>
                      <a:r>
                        <a:rPr lang="ru-RU" sz="2000" b="0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2000" b="0" dirty="0">
                          <a:latin typeface="Times New Roman"/>
                          <a:ea typeface="Times New Roman"/>
                        </a:rPr>
                        <a:t>. в областной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2000" b="1" i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440</TotalTime>
  <Words>712</Words>
  <Application>Microsoft Office PowerPoint</Application>
  <PresentationFormat>Экран (4:3)</PresentationFormat>
  <Paragraphs>219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2013 год МОУ  Константиновская СОШ</vt:lpstr>
      <vt:lpstr>Цель методической работы</vt:lpstr>
      <vt:lpstr>Направления методической работы</vt:lpstr>
      <vt:lpstr>Методические объединения</vt:lpstr>
      <vt:lpstr>Методический совет</vt:lpstr>
      <vt:lpstr>Педагогический совет</vt:lpstr>
      <vt:lpstr>Методические недели</vt:lpstr>
      <vt:lpstr>Районные семинары</vt:lpstr>
      <vt:lpstr>Олимпиады</vt:lpstr>
      <vt:lpstr>Участники областной предметной  олимпиады:   </vt:lpstr>
      <vt:lpstr>Научное общество школьников «Искатели знаний».</vt:lpstr>
      <vt:lpstr>Научное общество школьников «Искатели знаний».</vt:lpstr>
      <vt:lpstr>Прохождение аттестации учителями школы</vt:lpstr>
      <vt:lpstr>Подготовка к ГИА и ЕГЭ</vt:lpstr>
      <vt:lpstr>Подготовка к ГИА и ЕГЭ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тема школы</dc:title>
  <cp:lastModifiedBy>Хозяин</cp:lastModifiedBy>
  <cp:revision>29</cp:revision>
  <dcterms:modified xsi:type="dcterms:W3CDTF">2013-10-11T00:06:14Z</dcterms:modified>
</cp:coreProperties>
</file>